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Lst>
  <p:sldIdLst>
    <p:sldId id="256" r:id="rId2"/>
    <p:sldId id="257" r:id="rId3"/>
    <p:sldId id="258" r:id="rId4"/>
    <p:sldId id="259" r:id="rId5"/>
    <p:sldId id="268" r:id="rId6"/>
    <p:sldId id="260" r:id="rId7"/>
    <p:sldId id="261" r:id="rId8"/>
    <p:sldId id="262" r:id="rId9"/>
    <p:sldId id="263" r:id="rId10"/>
    <p:sldId id="264" r:id="rId11"/>
    <p:sldId id="271" r:id="rId12"/>
    <p:sldId id="272" r:id="rId13"/>
    <p:sldId id="265" r:id="rId14"/>
    <p:sldId id="266" r:id="rId15"/>
    <p:sldId id="267" r:id="rId16"/>
    <p:sldId id="269" r:id="rId17"/>
    <p:sldId id="273" r:id="rId18"/>
    <p:sldId id="270"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4" r:id="rId41"/>
    <p:sldId id="296" r:id="rId42"/>
    <p:sldId id="297" r:id="rId43"/>
    <p:sldId id="298" r:id="rId44"/>
    <p:sldId id="299" r:id="rId45"/>
    <p:sldId id="300" r:id="rId46"/>
    <p:sldId id="301" r:id="rId47"/>
    <p:sldId id="310" r:id="rId48"/>
    <p:sldId id="302" r:id="rId49"/>
    <p:sldId id="303" r:id="rId50"/>
    <p:sldId id="305" r:id="rId51"/>
    <p:sldId id="306" r:id="rId52"/>
    <p:sldId id="304" r:id="rId53"/>
    <p:sldId id="308" r:id="rId54"/>
    <p:sldId id="307" r:id="rId55"/>
    <p:sldId id="309" r:id="rId56"/>
    <p:sldId id="31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3T15:22:41.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130 321,'14'1,"0"0,-1 1,0 1,19 5,11 2,79 11,198 7,126-25,-282-4,200-2,552 4,-419 41,-5 36,-280-42,25-3,248 2,490 27,-820-47,788 69,-175-72,-472-15,247 4,-525-4,-17 3,-1 0,0 0,0 0,0 0,0 0,0-1,0 1,0 0,0 0,0 0,0 0,0-1,0 1,0 0,0 0,0 0,0 0,0 0,0-1,0 1,0 0,-1 0,1 0,0 0,0 0,0 0,0-1,0 1,0 0,0 0,0 0,-1 0,1 0,0 0,0 0,0 0,0 0,0-1,0 1,-1 0,1 0,0 0,0 0,0 0,0 0,-1 0,1 0,0 0,-35-12,-366-90,210 63,116 26,-101-31,48-7,128 51,-1 0,0 0,1 0,-1 0,0-1,1 1,-1 0,0 0,1-1,-1 1,1 0,-1-1,1 1,-1 0,1-1,-1 1,1-1,-1 1,1-1,-1 1,1-1,0 0,-1 1,1-1,0 1,0-1,0 0,-1 1,1-2,0 1,1 0,-1 1,1-1,0 0,-1 0,1 0,0 0,-1 1,1-1,0 0,0 1,0-1,-1 0,1 1,0-1,1 0,46-17,-47 18,83-23,1 5,134-13,183 9,-155 12,1269-18,-505 99,-916-62,164 6,-1-11,290-32,412 6,-704 23,49-2,679 6,-5 39,-773-27,1316 122,-876-119,-473-22,333-14,-315 7,12 0,271-7,-428 16,91 1,248-31,248-50,-509 69,324-17,-219 15,-8 1,855 11,-514 3,-539-4,1-1,-2-1,1 0,0-2,38-15,31-8,-104 26,-33-2,-59-3,-606-5,612 13,-131-13,23 1,148 8,-98-19,-9-1,-32 4,-225-9,182 17,2 0,-388 13,579-3,-54-10,13 1,-5 2,-144-8,-1914 18,1949-14,14 1,-943 10,548 4,-898-2,1193-25,13 0,-675 25,426 1,489 1,-50 8,-22 2,-549-9,334-5,-4925 2,4929 25,40-1,104-11,-7 0,-786-12,465-3,476 4,0 0,-26 7,-35 2,17-9,119 3,-1 2,1 2,82 27,11 2,279 29,3-34,-180-7,-9 0,-86-5,-9 0,-81-16,248 26,23 7,56 10,-73-18,1-28,-207-2,-44 3,108 19,-107-12,109 5,473-16,-889-18,126 6,-528-25,44 18,-221 12,178 6,211-21,-134-35,349 28,76 19,-183 9,150 4,67-2,-122-15,53 4,126 11,1-2,-76-15,57 5,0 2,-76 0,-144 10,114 3,-324-3,459-3,0-1,-66-15,66 11,0 1,-69-3,81 9,0-2,0-1,-35-9,60 12,0 0,0 0,0-1,1 1,-1-1,0 0,1 0,-1 1,1-2,0 1,0 0,0 0,0-1,0 1,0-1,0 1,1-1,0 0,-1 0,1 0,0 0,0 0,1 0,-2-4,1 0,0 1,0-1,1 1,0-1,0 1,1-1,-1 1,1-1,1 1,3-13,-3 17,-1-1,1 1,0-1,0 1,0 0,0-1,0 1,0 0,1 1,-1-1,1 0,-1 1,1-1,0 1,-1 0,1 0,0 0,0 0,0 0,0 0,0 1,4 0,11-2,-1 2,32 3,-23-2,687 4,-391-7,-268-1,61-10,-36 3,-7-1,-40 6,47-3,94 10,78-4,-160-10,-58 7,51-3,24 10,80-3,-26-24,-175 26,-7 0,0 0,-27 6,-10 6,48-11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4:06.477"/>
    </inkml:context>
    <inkml:brush xml:id="br0">
      <inkml:brushProperty name="width" value="0.05" units="cm"/>
      <inkml:brushProperty name="height" value="0.05" units="cm"/>
      <inkml:brushProperty name="color" value="#AE198D"/>
      <inkml:brushProperty name="inkEffects" value="galaxy"/>
      <inkml:brushProperty name="anchorX" value="-1276.47412"/>
      <inkml:brushProperty name="anchorY" value="-3555.0896"/>
      <inkml:brushProperty name="scaleFactor" value="0.5"/>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4:24.199"/>
    </inkml:context>
    <inkml:brush xml:id="br0">
      <inkml:brushProperty name="width" value="0.2" units="cm"/>
      <inkml:brushProperty name="height" value="0.2" units="cm"/>
      <inkml:brushProperty name="color" value="#66CC00"/>
    </inkml:brush>
  </inkml:definitions>
  <inkml:trace contextRef="#ctx0" brushRef="#br0">1 708 24575,'0'6'0,"1"0"0,0-1 0,1 0 0,-1 1 0,1-1 0,0 0 0,0 0 0,5 8 0,4 10 0,4 20 0,10 49 0,7 21 0,-18-74 0,-2 2 0,11 72 0,-21-100 0,1-1 0,1 0 0,0 1 0,8 13 0,6 21 0,-17-42 0,0-1 0,1 0 0,0 0 0,0 0 0,0 0 0,0 0 0,0 0 0,1-1 0,0 1 0,0-1 0,0 1 0,5 3 0,-7-6 0,0-1 0,0 1 0,0 0 0,1-1 0,-1 1 0,0-1 0,0 1 0,1-1 0,-1 0 0,0 1 0,1-1 0,-1 0 0,0 0 0,1 0 0,-1 0 0,0 0 0,3-1 0,-2 0 0,0 0 0,0 0 0,0 0 0,1 0 0,-2 0 0,1 0 0,0-1 0,0 1 0,0-1 0,-1 1 0,1-1 0,-1 0 0,3-3 0,2-4 0,0-1 0,-1-1 0,0 1 0,-1-1 0,0 1 0,0-1 0,-1-1 0,1-11 0,-1 8 0,1 1 0,0 0 0,0 0 0,12-24 0,11-10 0,114-183 0,-99 169 0,-31 43 0,1 2 0,0-1 0,1 2 0,1-1 0,30-25 0,-13 14 0,31-33 0,-12 10 0,-30 32 0,-8 6 0,1 0 0,1 1 0,0 1 0,0 0 0,1 1 0,18-9 0,-10 6 0,-1 0 0,25-20 0,-23 16 0,33-19 0,19-12 0,-52 32 0,41-21 0,-15 14 0,-25 13 0,-1-1 0,-1-2 0,0 0 0,-1-1 0,31-24 0,-32 21 0,0 0 0,45-23 0,-35 21 0,-15 10-341,1 1 0,0 0-1,25-6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20:48.371"/>
    </inkml:context>
    <inkml:brush xml:id="br0">
      <inkml:brushProperty name="width" value="0.2" units="cm"/>
      <inkml:brushProperty name="height" value="0.2" units="cm"/>
      <inkml:brushProperty name="color" value="#E71224"/>
    </inkml:brush>
  </inkml:definitions>
  <inkml:trace contextRef="#ctx0" brushRef="#br0">1 76 24575,'0'1'0,"0"-1"0,1 1 0,-1 0 0,1 0 0,-1 0 0,1-1 0,-1 1 0,1 0 0,-1-1 0,1 1 0,0 0 0,-1-1 0,1 1 0,0-1 0,0 1 0,-1-1 0,1 1 0,0-1 0,0 1 0,0-1 0,1 1 0,24 7 0,-19-6 0,253 69 0,-204-60 0,0-2 0,98 2 0,1433-12 0,-586-1 0,-942-1 0,0-3 0,94-22 0,-91 15 0,1 2 0,68-2 0,58-1 0,-79 3 0,-57 5 0,56-15 0,10-2 0,-97 19 0,-1-1 0,24-9 0,-28 8 0,1 0 0,0 2 0,36-5 0,-30 8-1365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21:15.412"/>
    </inkml:context>
    <inkml:brush xml:id="br0">
      <inkml:brushProperty name="width" value="0.025" units="cm"/>
      <inkml:brushProperty name="height" value="0.025" units="cm"/>
      <inkml:brushProperty name="color" value="#66CC00"/>
    </inkml:brush>
  </inkml:definitions>
  <inkml:trace contextRef="#ctx0" brushRef="#br0">1 89 24575,'1432'0'0,"-1429"0"0,1 1 0,-1-2 0,1 1 0,-1 0 0,1-1 0,-1 1 0,1-1 0,-1 0 0,0 0 0,1 0 0,-1-1 0,0 1 0,0-1 0,0 0 0,3-2 0,-4 2 0,0-1 0,0 0 0,0 1 0,0-1 0,-1 0 0,1 0 0,-1 0 0,0 0 0,0 0 0,0 0 0,0 0 0,0-1 0,-1 1 0,1 0 0,-1-6 0,1-10 0,-2 33 0,-3 33 0,4 491 0,-47-608 0,20 23 0,18 28 0,-1 2 0,0-1 0,-2 2 0,-16-20 0,12 15 0,14 17 0,0 1 0,-1-1 0,1 1 0,-1 0 0,0 0 0,-5-4 0,79 85 0,-44-50 0,-2 2 0,-2 1 0,36 60 0,-30-45 0,-28-44 0,1 1 0,-1-1 0,1 0 0,0 1 0,0-1 0,0 0 0,0 0 0,1 0 0,-1-1 0,5 4 0,-6-5 0,-1 0 0,0 1 0,1-1 0,-1 0 0,1 0 0,-1 0 0,1 0 0,-1 0 0,1 0 0,-1 0 0,1 0 0,-1 0 0,0 0 0,1 0 0,-1 0 0,1-1 0,-1 1 0,1 0 0,-1 0 0,1 0 0,-1 0 0,0-1 0,1 1 0,-1 0 0,0-1 0,1 1 0,0-2 0,0 1 0,0 0 0,0-1 0,-1 1 0,1-1 0,0 1 0,-1-1 0,1 1 0,-1-1 0,0 1 0,1-4 0,3-15 0,1 0 0,10-28 0,-9 33 0,-1-1 0,0 0 0,-1 0 0,-1 0 0,1-20 0,-4-61-1365,-1 75-5461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00:32:54.0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0,'1702'0,"-1680"0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00:33:00.5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76,'1875'0,"-1834"-2,53-9,14-1,-5-1,-68 7,54-1,-44 7,1-2,60-10,-79 7,44 0,-50 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42:34.463"/>
    </inkml:context>
    <inkml:brush xml:id="br0">
      <inkml:brushProperty name="width" value="0.025" units="cm"/>
      <inkml:brushProperty name="height" value="0.025" units="cm"/>
      <inkml:brushProperty name="color" value="#66CC00"/>
    </inkml:brush>
  </inkml:definitions>
  <inkml:trace contextRef="#ctx0" brushRef="#br0">0 1315 24575,'51'56'0,"68"100"0,-54-66 0,20 25 0,112 140 0,-194-252 0,5 7 0,0-1 0,1-1 0,12 11 0,-20-18 0,0 0 0,1 0 0,-1 0 0,1 0 0,-1 0 0,1 0 0,-1 0 0,1 0 0,-1-1 0,1 1 0,0-1 0,-1 1 0,1-1 0,0 1 0,-1-1 0,1 0 0,0 0 0,-1 0 0,1 0 0,0 0 0,0 0 0,-1-1 0,1 1 0,0 0 0,-1-1 0,1 0 0,0 1 0,-1-1 0,1 0 0,-1 0 0,3-1 0,2-5 0,-1 0 0,0 0 0,0-1 0,0 0 0,-1 1 0,5-15 0,0 2 0,86-201 0,32-65 0,201-298 0,53 31 0,-331 492 0,2 2 0,72-62 0,-78 77 0,-34 31-1365,-3 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42:23.139"/>
    </inkml:context>
    <inkml:brush xml:id="br0">
      <inkml:brushProperty name="width" value="0.2" units="cm"/>
      <inkml:brushProperty name="height" value="0.2" units="cm"/>
      <inkml:brushProperty name="color" value="#E71224"/>
    </inkml:brush>
  </inkml:definitions>
  <inkml:trace contextRef="#ctx0" brushRef="#br0">844 1956 24575,'9'7'0,"-1"0"0,2 0 0,-1-1 0,1 0 0,0-1 0,0 0 0,16 6 0,78 20 0,-84-26 0,55 13 0,2-3 0,0-3 0,131 3 0,178 8 0,-35-1 0,-259-21 0,168-19 0,46-40 0,-156 26 0,108-32 0,-238 57 0,-1-1 0,0-1 0,0 0 0,0-1 0,-2-2 0,1 1 0,-2-2 0,1 0 0,-2-2 0,0 1 0,0-2 0,-2 0 0,0 0 0,0-1 0,-2-1 0,0 0 0,-1-1 0,-1 0 0,-1 0 0,-1-1 0,0 0 0,-2 0 0,0 0 0,-1-1 0,1-26 0,-2 12 0,-1 0 0,-2-1 0,-2 1 0,-1 0 0,-2 0 0,-1 0 0,-1 1 0,-3 0 0,0 0 0,-2 1 0,-2 0 0,-26-47 0,1 21 0,-3 1 0,-2 2 0,-2 2 0,-3 2 0,-2 2 0,-2 3 0,-72-50 0,16 24 0,-4 4 0,-2 6 0,-124-49 0,109 60 0,-3 6 0,-1 5 0,-177-28 0,136 42 0,-1 8 0,-207 4 0,309 16 0,2 3 0,-1 4 0,1 2 0,0 4 0,1 2 0,-124 48 0,174-55 0,0 1 0,1 1 0,0 1 0,1 1 0,0 0 0,1 2 0,-28 28 0,25-19 0,1 0 0,1 2 0,1 0 0,1 1 0,-14 31 0,9-8 0,2 1 0,3 1 0,2 1 0,2 0 0,2 0 0,-4 68 0,8 3 0,10 136 0,0-228 0,1-1 0,2 0 0,1 1 0,1-2 0,2 1 0,1-2 0,1 1 0,2-1 0,0-1 0,2-1 0,23 30 0,24 24 0,4-3 0,84 75 0,-87-89 0,-20-21 0,1-2 0,2-2 0,95 60 0,-110-81 0,0-1 0,1-2 0,1-1 0,0-1 0,1-2 0,0-2 0,63 9 0,19-10 0,133-9 0,-85-2 0,-121-1-1365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1:24:06.821"/>
    </inkml:context>
    <inkml:brush xml:id="br0">
      <inkml:brushProperty name="width" value="0.2" units="cm"/>
      <inkml:brushProperty name="height" value="0.2" units="cm"/>
      <inkml:brushProperty name="color" value="#E71224"/>
    </inkml:brush>
  </inkml:definitions>
  <inkml:trace contextRef="#ctx0" brushRef="#br0">0 815 24575,'285'15'0,"-73"-3"0,252-18 0,477-99 0,-783 82 0,521-40 0,-527 53 0,820-7 0,-322 16 0,-136-38 0,-2-29 0,-276 34 0,1424-257-739,-1358 232 864,431-58 489,-659 110-874,103 5 0,-140 3-585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3T15:22:50.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0 248,'987'30,"-520"18,-237-23,56 16,123 9,1011-21,-843-22,1 34,-330 6,-170-29,161 16,58-10,111 3,648-66,-187-93,-727 98,122-24,-208 51,0 2,84 4,21 0,357-33,456-22,2 71,97 41,-665-23,-63-4,694 8,-962-38,202 4,-197 1,115 22,-124-16,0-3,135-6,-158-2,871-61,-1-66,-67-10,-631 113,416 4,234 25,-605-5,125-24,-52 0,95 24,-199 2,-110 6,235 42,-191-22,747 92,-720-96,-148-16,465 35,578-44,-1060-4,-32 6,1 0,-1 0,0 0,1 0,-1 0,0 0,0 0,0-1,1 1,-1 0,0 0,0 0,1 0,-1-1,0 1,0 0,0 0,0-1,1 1,-1 0,0 0,0-1,0 1,0 0,0 0,0-1,0 1,0 0,0-1,0 1,0 0,0 0,0-1,-14-11,-5 5,0 1,-1 0,1 1,-1 1,-25-2,-26-5,-48-10,-162-8,-267 23,308 8,197-2,2-1,-1 1,0 3,0 1,-42 10,17 1,-103 7,18-2,-225 17,340-35,-681 8,438-12,-3086 2,2857-24,92 0,-410 24,583 24,159-12,-105 2,158-13,-47 9,-20 1,-613-8,361-6,-3122 3,2951-24,43-1,303 23,-438-11,86 5,175 6,-11-23,-29 0,329 25,-329-18,200-1,-199 8,156 13,-502-5,485-8,-113-3,270 14,-472-13,310 3,-110-10,-13-11,78 6,-5 0,155 15,-137-4,2 1,107 4,-20-2,55-2,-217 9,189 7,93-4,-92 2,142 1,1 1,0 2,-47 13,53-12,0-1,-1-1,1-1,-1-2,-30-1,-36 2,83 0,0-1,0 1,0 1,1 0,-1 0,-11 6,11-4,-1-1,0-1,1 1,-17 2,2-3,2-1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3:03.472"/>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264 216 24575,'0'0'0,"0"4"0,0 7 0,0 13 0,0 15 0,0 9 0,0 4 0,0-2 0,0-1 0,0-5 0,0-5 0,0-6 0,0-3 0,0-4 0,0-1 0,0-1 0,0-1 0,0-9 0,0-13 0,0-3 0,0-9 0,0-13 0,0-10 0,0-8 0,0-10 0,0-2 0,0 2 0,0 2 0,0 5 0,0 2 0,0 4 0,0 5 0,0 3 0,0 3 0,0-2 0,0 0 0,0-4 0,0 1 0,0 1 0,0 2 0,5 11 0,-5 20 0,0-1 0,0 0 0,0 0 0,0 0 0,0-1 0,0 1 0,0 0 0,0 0 0,0 0 0,0 0 0,0 0 0,0-1 0,0 1 0,0 0 0,0 0 0,1 0 0,-1 0 0,0 0 0,0 0 0,0-1 0,0 1 0,0 0 0,0 0 0,0 0 0,1 0 0,-1 0 0,0 0 0,0 0 0,0 0 0,0 0 0,0 0 0,1 0 0,-1 0 0,0 0 0,0 0 0,0 0 0,0 0 0,0 0 0,1 0 0,-1 0 0,0 0 0,0 0 0,0 0 0,0 0 0,0 0 0,1 0 0,-1 0 0,0 0 0,0 0 0,0 0 0,15 15 0,9 13 0,10 11 0,1 8 0,0 3 0,4-3 0,-3-5 0,3 1 0,-3-6 0,-7-3 0,-3-9 0,-7-2 0,-12-7 0,-10-1 0,-8-4 0,-17-3 0,-15-3 0,-7 2 0,-10-1 0,-6 4 0,0-1 0,8 4 0,8-3 0,8-1 0,8-3 0,5 3 0,4-2 0,1-1 0,1-2 0,0-2 0,14-5 0,6-6 0,9-6 0,12 0 0,6-2 0,9-3 0,1-1 0,5-2 0,-7-1 0,-2 0 0,-3-1 0,-1 0 0,-2 0 0,0 0 0,0 5 0,-5 0 0,-5 1 0,0 3 0,1-1 0,-2 0 0,1 2 0,-2-1 0,-3-2 0,2-1 0,-2-3 0,-2 9 0,-2 10 0,-2 13 0,-2 8 0,-5 16 0,-6 14 0,-1 5 0,-4 4 0,3 0 0,1 4 0,-1-7 0,-2-2 0,-4-1 0,3-7 0,-2-6 0,3-5 0,3-3 0,4-4 0,-2-1 0,2-1 0,1-1 0,2 1 0,2 0 0,1 0 0,0-5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3:10.101"/>
    </inkml:context>
    <inkml:brush xml:id="br0">
      <inkml:brushProperty name="width" value="0.05" units="cm"/>
      <inkml:brushProperty name="height" value="0.05" units="cm"/>
      <inkml:brushProperty name="color" value="#AE198D"/>
      <inkml:brushProperty name="inkEffects" value="galaxy"/>
      <inkml:brushProperty name="anchorX" value="-1038.99023"/>
      <inkml:brushProperty name="anchorY" value="-1727.36365"/>
      <inkml:brushProperty name="scaleFactor" value="0.5"/>
    </inkml:brush>
  </inkml:definitions>
  <inkml:trace contextRef="#ctx0" brushRef="#br0">259 946 24575,'0'0'0,"0"-4"0,0-7 0,0-4 0,0-9 0,0-8 0,5-7 0,0-1 0,5-2 0,-1 2 0,-1 3 0,-2-1 0,-1 4 0,-3 1 0,4-1 0,-1 1 0,0 2 0,-1-3 0,-2 2 0,0-5 0,-1 3 0,4 1 0,0-2 0,0 2 0,-1-4 0,-2 2 0,0 2 0,-1 3 0,-1 2 0,0 1 0,5 7 0,5 10 0,-10 10 0,0 0 0,1 0 0,-1 0 0,1 0 0,-1 0 0,1 1 0,-1-1 0,1 0 0,-1 0 0,1 0 0,-1 0 0,1 0 0,-1 0 0,0 1 0,1-1 0,-1 0 0,1 0 0,-1 1 0,0-1 0,1 0 0,-1 1 0,0-1 0,1 0 0,-1 1 0,14 14 0,3 3 0,3 8 0,-3 2 0,2-4 0,0 0 0,2 4 0,-3 0 0,0 0 0,1 0 0,-3-1 0,0-1 0,2-6 0,-3 0 0,-4 0 0,-3 1 0,-8-5 0,-8-3 0,-11-5 0,-5-3 0,-9-2 0,-6-3 0,-5 0 0,-3-1 0,2 0 0,0 1 0,5-1 0,3 1 0,5-1 0,3 1 0,2 0 0,-3 0 0,6 5 0,0 0 0,1 0 0,0-1 0,0-1 0,0-1 0,14-5 0,10-2 0,14-5 0,18-4 0,15-9 0,7-9 0,3-6 0,5-1 0,-1 6 0,-7 4 0,-8 2 0,-8 7 0,-6 2 0,-5 5 0,-2 3 0,-2 0 0,-1 2 0,-5-3 0,0 2 0,1 2 0,-4 6 0,-4 8 0,-8 11 0,-9 11 0,-7 8 0,-6 11 0,-3 10 0,-8 7 0,-1 0 0,-5 4 0,0 1 0,3-3 0,6-9 0,3-10 0,7-8 0,5-7 0,0 0 0,-1-8 0,1-1 0,3 3 0,-2-5 0,2 0 0,-2 0 0,-4 0 0,2 1 0,2 0 0,3-4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4:15.331"/>
    </inkml:context>
    <inkml:brush xml:id="br0">
      <inkml:brushProperty name="width" value="0.2" units="cm"/>
      <inkml:brushProperty name="height" value="0.2" units="cm"/>
      <inkml:brushProperty name="color" value="#E71224"/>
    </inkml:brush>
  </inkml:definitions>
  <inkml:trace contextRef="#ctx0" brushRef="#br0">1 1 24575,'1427'0'0,"-1203"12"0,-24 1 0,145-14-1365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4:17.874"/>
    </inkml:context>
    <inkml:brush xml:id="br0">
      <inkml:brushProperty name="width" value="0.2" units="cm"/>
      <inkml:brushProperty name="height" value="0.2" units="cm"/>
      <inkml:brushProperty name="color" value="#E71224"/>
    </inkml:brush>
  </inkml:definitions>
  <inkml:trace contextRef="#ctx0" brushRef="#br0">0 77 24575,'1218'-15'0,"220"3"0,-919 13 0,1298-1 0,-1723-4 0,93-16 0,70-5 0,586 23 0,-413 5 0,291-3-1365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4:25.701"/>
    </inkml:context>
    <inkml:brush xml:id="br0">
      <inkml:brushProperty name="width" value="0.2" units="cm"/>
      <inkml:brushProperty name="height" value="0.2" units="cm"/>
    </inkml:brush>
  </inkml:definitions>
  <inkml:trace contextRef="#ctx0" brushRef="#br0">0 125 24575,'798'-15'0,"525"2"0,-826 15 0,1951-2 0,-2063-12 0,-15-1 0,357 14 0,-667-4 0,114-21 0,-9 1 0,-86 16 0,194-10 0,-24 18-1365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3:43.324"/>
    </inkml:context>
    <inkml:brush xml:id="br0">
      <inkml:brushProperty name="width" value="0.2" units="cm"/>
      <inkml:brushProperty name="height" value="0.2" units="cm"/>
      <inkml:brushProperty name="color" value="#E71224"/>
    </inkml:brush>
  </inkml:definitions>
  <inkml:trace contextRef="#ctx0" brushRef="#br0">483 0 24575,'-1'3'0,"1"1"0,-1-1 0,1 0 0,-1 0 0,0 0 0,-1 0 0,1 0 0,-3 5 0,-3 6 0,-116 313 0,33-81 0,34-114 0,-12 32 0,47-103 0,-53 140 0,41-114-1365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3:44.659"/>
    </inkml:context>
    <inkml:brush xml:id="br0">
      <inkml:brushProperty name="width" value="0.2" units="cm"/>
      <inkml:brushProperty name="height" value="0.2" units="cm"/>
      <inkml:brushProperty name="color" value="#E71224"/>
    </inkml:brush>
  </inkml:definitions>
  <inkml:trace contextRef="#ctx0" brushRef="#br0">0 0 24575,'4'1'0,"0"0"0,-1 0 0,1 0 0,-1 1 0,0-1 0,1 1 0,-1-1 0,0 1 0,0 0 0,0 0 0,0 1 0,3 2 0,1 1 0,146 97 0,-69-50 0,249 158 0,-272-171 0,62 42 0,-86-55 0,40 38 0,-39-30 0,49 49 0,-39-31-1365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025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6960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6883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4503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93585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4747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05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7557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094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182151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3/4/2024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29085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3/4/2024</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4086592379"/>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16" r:id="rId6"/>
    <p:sldLayoutId id="2147483812" r:id="rId7"/>
    <p:sldLayoutId id="2147483813" r:id="rId8"/>
    <p:sldLayoutId id="2147483814" r:id="rId9"/>
    <p:sldLayoutId id="2147483815" r:id="rId10"/>
    <p:sldLayoutId id="2147483817"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2.png"/><Relationship Id="rId2" Type="http://schemas.openxmlformats.org/officeDocument/2006/relationships/image" Target="../media/image37.pn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ustomXml" Target="../ink/ink4.xml"/><Relationship Id="rId14"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customXml" Target="../ink/ink9.xml"/><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customXml" Target="../ink/ink11.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customXml" Target="../ink/ink13.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56.png"/><Relationship Id="rId4" Type="http://schemas.openxmlformats.org/officeDocument/2006/relationships/customXml" Target="../ink/ink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colorful city with a bright light&#10;&#10;Description automatically generated">
            <a:extLst>
              <a:ext uri="{FF2B5EF4-FFF2-40B4-BE49-F238E27FC236}">
                <a16:creationId xmlns:a16="http://schemas.microsoft.com/office/drawing/2014/main" id="{9E3A067E-7D64-3B9B-903D-7EC78F819349}"/>
              </a:ext>
            </a:extLst>
          </p:cNvPr>
          <p:cNvPicPr>
            <a:picLocks noChangeAspect="1"/>
          </p:cNvPicPr>
          <p:nvPr/>
        </p:nvPicPr>
        <p:blipFill rotWithShape="1">
          <a:blip r:embed="rId2">
            <a:alphaModFix amt="50000"/>
          </a:blip>
          <a:srcRect t="43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8D72F017-B2B3-30FE-9A67-14D1309BD67D}"/>
              </a:ext>
            </a:extLst>
          </p:cNvPr>
          <p:cNvSpPr>
            <a:spLocks noGrp="1"/>
          </p:cNvSpPr>
          <p:nvPr>
            <p:ph type="ctrTitle"/>
          </p:nvPr>
        </p:nvSpPr>
        <p:spPr>
          <a:xfrm>
            <a:off x="2238258" y="1424473"/>
            <a:ext cx="7714388" cy="2850146"/>
          </a:xfrm>
        </p:spPr>
        <p:txBody>
          <a:bodyPr>
            <a:normAutofit/>
          </a:bodyPr>
          <a:lstStyle/>
          <a:p>
            <a:pPr algn="ctr"/>
            <a:r>
              <a:rPr lang="en-GB" sz="8000" dirty="0"/>
              <a:t>SQL COMMANDS</a:t>
            </a:r>
            <a:endParaRPr lang="en-IN" sz="8000" dirty="0"/>
          </a:p>
        </p:txBody>
      </p:sp>
      <p:cxnSp>
        <p:nvCxnSpPr>
          <p:cNvPr id="27" name="Straight Connector 26">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606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83811" y="2259874"/>
            <a:ext cx="6908189" cy="4598126"/>
          </a:xfrm>
          <a:prstGeom prst="rect">
            <a:avLst/>
          </a:prstGeom>
        </p:spPr>
      </p:pic>
      <p:pic>
        <p:nvPicPr>
          <p:cNvPr id="4" name="Picture 3"/>
          <p:cNvPicPr>
            <a:picLocks noChangeAspect="1"/>
          </p:cNvPicPr>
          <p:nvPr/>
        </p:nvPicPr>
        <p:blipFill>
          <a:blip r:embed="rId3"/>
          <a:stretch>
            <a:fillRect/>
          </a:stretch>
        </p:blipFill>
        <p:spPr>
          <a:xfrm>
            <a:off x="0" y="0"/>
            <a:ext cx="5283811" cy="3349217"/>
          </a:xfrm>
          <a:prstGeom prst="rect">
            <a:avLst/>
          </a:prstGeom>
        </p:spPr>
      </p:pic>
    </p:spTree>
    <p:extLst>
      <p:ext uri="{BB962C8B-B14F-4D97-AF65-F5344CB8AC3E}">
        <p14:creationId xmlns:p14="http://schemas.microsoft.com/office/powerpoint/2010/main" val="132863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688" y="876724"/>
            <a:ext cx="11868039" cy="4779493"/>
          </a:xfrm>
          <a:prstGeom prst="rect">
            <a:avLst/>
          </a:prstGeom>
        </p:spPr>
      </p:pic>
    </p:spTree>
    <p:extLst>
      <p:ext uri="{BB962C8B-B14F-4D97-AF65-F5344CB8AC3E}">
        <p14:creationId xmlns:p14="http://schemas.microsoft.com/office/powerpoint/2010/main" val="845102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572" y="942611"/>
            <a:ext cx="11721877" cy="4099651"/>
          </a:xfrm>
          <a:prstGeom prst="rect">
            <a:avLst/>
          </a:prstGeom>
        </p:spPr>
      </p:pic>
    </p:spTree>
    <p:extLst>
      <p:ext uri="{BB962C8B-B14F-4D97-AF65-F5344CB8AC3E}">
        <p14:creationId xmlns:p14="http://schemas.microsoft.com/office/powerpoint/2010/main" val="56149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a:t>
            </a:r>
          </a:p>
        </p:txBody>
      </p:sp>
      <p:sp>
        <p:nvSpPr>
          <p:cNvPr id="3" name="Content Placeholder 2"/>
          <p:cNvSpPr>
            <a:spLocks noGrp="1"/>
          </p:cNvSpPr>
          <p:nvPr>
            <p:ph idx="1"/>
          </p:nvPr>
        </p:nvSpPr>
        <p:spPr/>
        <p:txBody>
          <a:bodyPr/>
          <a:lstStyle/>
          <a:p>
            <a:r>
              <a:rPr lang="en-US" dirty="0"/>
              <a:t>Set of actions/task</a:t>
            </a:r>
          </a:p>
          <a:p>
            <a:r>
              <a:rPr lang="en-US" i="1" dirty="0"/>
              <a:t>performed to access and modify the contents of the database as per the user’s request.</a:t>
            </a:r>
            <a:r>
              <a:rPr lang="en-US" dirty="0"/>
              <a:t> </a:t>
            </a:r>
          </a:p>
          <a:p>
            <a:endParaRPr lang="en-US" dirty="0"/>
          </a:p>
        </p:txBody>
      </p:sp>
    </p:spTree>
    <p:extLst>
      <p:ext uri="{BB962C8B-B14F-4D97-AF65-F5344CB8AC3E}">
        <p14:creationId xmlns:p14="http://schemas.microsoft.com/office/powerpoint/2010/main" val="1025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Q.4: What is meant by schedules of transactions in DBMS?</a:t>
            </a:r>
          </a:p>
        </p:txBody>
      </p:sp>
      <p:sp>
        <p:nvSpPr>
          <p:cNvPr id="4" name="Rectangle 1"/>
          <p:cNvSpPr>
            <a:spLocks noGrp="1" noChangeArrowheads="1"/>
          </p:cNvSpPr>
          <p:nvPr>
            <p:ph idx="1"/>
          </p:nvPr>
        </p:nvSpPr>
        <p:spPr bwMode="auto">
          <a:xfrm>
            <a:off x="271326" y="2480683"/>
            <a:ext cx="1155491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When multiple transaction requests are made at the same time, we need to decide the order of execution of these transactions.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This chronological order of execution of transactions is called as a schedule of transactions in DBMS.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It is mainly of two types, i.e. Serial Schedules and Non Serial Schedules.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Arial" panose="020B0604020202020204" pitchFamily="34"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93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074" y="313509"/>
            <a:ext cx="11364686" cy="1384995"/>
          </a:xfrm>
          <a:prstGeom prst="rect">
            <a:avLst/>
          </a:prstGeom>
        </p:spPr>
        <p:txBody>
          <a:bodyPr wrap="square">
            <a:spAutoFit/>
          </a:bodyPr>
          <a:lstStyle/>
          <a:p>
            <a:r>
              <a:rPr lang="en-US" sz="2800" dirty="0"/>
              <a:t>create table worker(</a:t>
            </a:r>
            <a:r>
              <a:rPr lang="en-US" sz="2800" dirty="0" err="1"/>
              <a:t>worker_id</a:t>
            </a:r>
            <a:r>
              <a:rPr lang="en-US" sz="2800" dirty="0"/>
              <a:t> </a:t>
            </a:r>
            <a:r>
              <a:rPr lang="en-US" sz="2800" dirty="0" err="1"/>
              <a:t>int</a:t>
            </a:r>
            <a:r>
              <a:rPr lang="en-US" sz="2800" dirty="0"/>
              <a:t> </a:t>
            </a:r>
            <a:r>
              <a:rPr lang="en-US" sz="2800" b="1" dirty="0"/>
              <a:t>primary key</a:t>
            </a:r>
            <a:r>
              <a:rPr lang="en-US" sz="2800" dirty="0"/>
              <a:t> </a:t>
            </a:r>
            <a:r>
              <a:rPr lang="en-US" sz="2800" b="1" dirty="0" err="1"/>
              <a:t>auto_increment</a:t>
            </a:r>
            <a:r>
              <a:rPr lang="en-US" sz="2800" b="1" dirty="0"/>
              <a:t> </a:t>
            </a:r>
            <a:r>
              <a:rPr lang="en-US" sz="2800" dirty="0"/>
              <a:t>, </a:t>
            </a:r>
            <a:r>
              <a:rPr lang="en-US" sz="2800" dirty="0" err="1"/>
              <a:t>first_name</a:t>
            </a:r>
            <a:r>
              <a:rPr lang="en-US" sz="2800" dirty="0"/>
              <a:t> varchar(225),</a:t>
            </a:r>
            <a:r>
              <a:rPr lang="en-US" sz="2800" dirty="0" err="1"/>
              <a:t>last_name</a:t>
            </a:r>
            <a:r>
              <a:rPr lang="en-US" sz="2800" dirty="0"/>
              <a:t> varchar(225), salary </a:t>
            </a:r>
            <a:r>
              <a:rPr lang="en-US" sz="2800" dirty="0" err="1"/>
              <a:t>int</a:t>
            </a:r>
            <a:r>
              <a:rPr lang="en-US" sz="2800" dirty="0"/>
              <a:t> , </a:t>
            </a:r>
            <a:r>
              <a:rPr lang="en-US" sz="2800" dirty="0" err="1"/>
              <a:t>joining_date</a:t>
            </a:r>
            <a:r>
              <a:rPr lang="en-US" sz="2800" dirty="0"/>
              <a:t> </a:t>
            </a:r>
            <a:r>
              <a:rPr lang="en-US" sz="2800" dirty="0" err="1"/>
              <a:t>datetime</a:t>
            </a:r>
            <a:r>
              <a:rPr lang="en-US" sz="2800" dirty="0"/>
              <a:t> , department varchar(225))</a:t>
            </a:r>
          </a:p>
        </p:txBody>
      </p:sp>
      <p:pic>
        <p:nvPicPr>
          <p:cNvPr id="3" name="Picture 2"/>
          <p:cNvPicPr>
            <a:picLocks noChangeAspect="1"/>
          </p:cNvPicPr>
          <p:nvPr/>
        </p:nvPicPr>
        <p:blipFill>
          <a:blip r:embed="rId2"/>
          <a:stretch>
            <a:fillRect/>
          </a:stretch>
        </p:blipFill>
        <p:spPr>
          <a:xfrm>
            <a:off x="255022" y="2097113"/>
            <a:ext cx="11945147" cy="3559104"/>
          </a:xfrm>
          <a:prstGeom prst="rect">
            <a:avLst/>
          </a:prstGeom>
        </p:spPr>
      </p:pic>
    </p:spTree>
    <p:extLst>
      <p:ext uri="{BB962C8B-B14F-4D97-AF65-F5344CB8AC3E}">
        <p14:creationId xmlns:p14="http://schemas.microsoft.com/office/powerpoint/2010/main" val="172599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1416" y="105490"/>
            <a:ext cx="11910242" cy="2363390"/>
          </a:xfrm>
          <a:prstGeom prst="rect">
            <a:avLst/>
          </a:prstGeom>
        </p:spPr>
      </p:pic>
      <p:sp>
        <p:nvSpPr>
          <p:cNvPr id="4" name="TextBox 3"/>
          <p:cNvSpPr txBox="1"/>
          <p:nvPr/>
        </p:nvSpPr>
        <p:spPr>
          <a:xfrm>
            <a:off x="731520" y="3122023"/>
            <a:ext cx="5930537" cy="1200329"/>
          </a:xfrm>
          <a:prstGeom prst="rect">
            <a:avLst/>
          </a:prstGeom>
          <a:noFill/>
        </p:spPr>
        <p:txBody>
          <a:bodyPr wrap="square" rtlCol="0">
            <a:spAutoFit/>
          </a:bodyPr>
          <a:lstStyle/>
          <a:p>
            <a:r>
              <a:rPr lang="en-US" dirty="0"/>
              <a:t>Logical operator :</a:t>
            </a:r>
          </a:p>
          <a:p>
            <a:pPr marL="342900" indent="-342900">
              <a:buAutoNum type="arabicPeriod"/>
            </a:pPr>
            <a:r>
              <a:rPr lang="en-US" dirty="0"/>
              <a:t>AND </a:t>
            </a:r>
          </a:p>
          <a:p>
            <a:pPr marL="342900" indent="-342900">
              <a:buAutoNum type="arabicPeriod"/>
            </a:pPr>
            <a:r>
              <a:rPr lang="en-US" dirty="0"/>
              <a:t>OR</a:t>
            </a:r>
          </a:p>
          <a:p>
            <a:pPr marL="342900" indent="-342900">
              <a:buAutoNum type="arabicPeriod"/>
            </a:pPr>
            <a:r>
              <a:rPr lang="en-US" dirty="0"/>
              <a:t>NOT </a:t>
            </a:r>
          </a:p>
        </p:txBody>
      </p:sp>
    </p:spTree>
    <p:extLst>
      <p:ext uri="{BB962C8B-B14F-4D97-AF65-F5344CB8AC3E}">
        <p14:creationId xmlns:p14="http://schemas.microsoft.com/office/powerpoint/2010/main" val="1691197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0520" y="1642813"/>
            <a:ext cx="9030960" cy="3572374"/>
          </a:xfrm>
          <a:prstGeom prst="rect">
            <a:avLst/>
          </a:prstGeom>
        </p:spPr>
      </p:pic>
    </p:spTree>
    <p:extLst>
      <p:ext uri="{BB962C8B-B14F-4D97-AF65-F5344CB8AC3E}">
        <p14:creationId xmlns:p14="http://schemas.microsoft.com/office/powerpoint/2010/main" val="353995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REGEX 	</a:t>
            </a:r>
          </a:p>
        </p:txBody>
      </p:sp>
      <p:pic>
        <p:nvPicPr>
          <p:cNvPr id="4" name="Content Placeholder 3"/>
          <p:cNvPicPr>
            <a:picLocks noGrp="1" noChangeAspect="1"/>
          </p:cNvPicPr>
          <p:nvPr>
            <p:ph idx="1"/>
          </p:nvPr>
        </p:nvPicPr>
        <p:blipFill>
          <a:blip r:embed="rId2"/>
          <a:stretch>
            <a:fillRect/>
          </a:stretch>
        </p:blipFill>
        <p:spPr>
          <a:xfrm>
            <a:off x="961037" y="2798483"/>
            <a:ext cx="10175491" cy="2583414"/>
          </a:xfrm>
          <a:prstGeom prst="rect">
            <a:avLst/>
          </a:prstGeom>
        </p:spPr>
      </p:pic>
    </p:spTree>
    <p:extLst>
      <p:ext uri="{BB962C8B-B14F-4D97-AF65-F5344CB8AC3E}">
        <p14:creationId xmlns:p14="http://schemas.microsoft.com/office/powerpoint/2010/main" val="3571264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97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00ED0-3AFA-1E3E-D46A-E988535DA04E}"/>
              </a:ext>
            </a:extLst>
          </p:cNvPr>
          <p:cNvPicPr>
            <a:picLocks noChangeAspect="1"/>
          </p:cNvPicPr>
          <p:nvPr/>
        </p:nvPicPr>
        <p:blipFill>
          <a:blip r:embed="rId2"/>
          <a:stretch>
            <a:fillRect/>
          </a:stretch>
        </p:blipFill>
        <p:spPr>
          <a:xfrm>
            <a:off x="1108966" y="431052"/>
            <a:ext cx="9974067" cy="5630061"/>
          </a:xfrm>
          <a:prstGeom prst="rect">
            <a:avLst/>
          </a:prstGeom>
        </p:spPr>
      </p:pic>
    </p:spTree>
    <p:extLst>
      <p:ext uri="{BB962C8B-B14F-4D97-AF65-F5344CB8AC3E}">
        <p14:creationId xmlns:p14="http://schemas.microsoft.com/office/powerpoint/2010/main" val="39571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879"/>
            <a:ext cx="11521440" cy="1938992"/>
          </a:xfrm>
          <a:prstGeom prst="rect">
            <a:avLst/>
          </a:prstGeom>
        </p:spPr>
        <p:txBody>
          <a:bodyPr wrap="square">
            <a:spAutoFit/>
          </a:bodyPr>
          <a:lstStyle/>
          <a:p>
            <a:r>
              <a:rPr lang="en-US" sz="2400" b="1" dirty="0"/>
              <a:t>create table student (</a:t>
            </a:r>
            <a:r>
              <a:rPr lang="en-US" sz="2400" b="1" dirty="0" err="1"/>
              <a:t>stud_id</a:t>
            </a:r>
            <a:r>
              <a:rPr lang="en-US" sz="2400" b="1" dirty="0"/>
              <a:t> </a:t>
            </a:r>
            <a:r>
              <a:rPr lang="en-US" sz="2400" b="1" dirty="0" err="1"/>
              <a:t>int</a:t>
            </a:r>
            <a:r>
              <a:rPr lang="en-US" sz="2400" b="1" dirty="0"/>
              <a:t> primary key , name varchar(225),class varchar(225),marks double , gender </a:t>
            </a:r>
            <a:r>
              <a:rPr lang="en-US" sz="2400" b="1" dirty="0" err="1"/>
              <a:t>enum</a:t>
            </a:r>
            <a:r>
              <a:rPr lang="en-US" sz="2400" b="1" dirty="0"/>
              <a:t> ('</a:t>
            </a:r>
            <a:r>
              <a:rPr lang="en-US" sz="2400" b="1" dirty="0" err="1"/>
              <a:t>Male','Female</a:t>
            </a:r>
            <a:r>
              <a:rPr lang="en-US" sz="2400" b="1" dirty="0"/>
              <a:t>') );</a:t>
            </a:r>
          </a:p>
          <a:p>
            <a:endParaRPr lang="en-US" sz="2400" b="1" dirty="0"/>
          </a:p>
          <a:p>
            <a:endParaRPr lang="en-US" sz="2400" b="1" dirty="0"/>
          </a:p>
          <a:p>
            <a:endParaRPr lang="en-US" sz="2400" b="1" dirty="0"/>
          </a:p>
        </p:txBody>
      </p:sp>
      <p:pic>
        <p:nvPicPr>
          <p:cNvPr id="3" name="Picture 2"/>
          <p:cNvPicPr>
            <a:picLocks noChangeAspect="1"/>
          </p:cNvPicPr>
          <p:nvPr/>
        </p:nvPicPr>
        <p:blipFill>
          <a:blip r:embed="rId2"/>
          <a:stretch>
            <a:fillRect/>
          </a:stretch>
        </p:blipFill>
        <p:spPr>
          <a:xfrm>
            <a:off x="304311" y="1152375"/>
            <a:ext cx="9735856" cy="2910174"/>
          </a:xfrm>
          <a:prstGeom prst="rect">
            <a:avLst/>
          </a:prstGeom>
        </p:spPr>
      </p:pic>
      <p:sp>
        <p:nvSpPr>
          <p:cNvPr id="4" name="Rectangle 3"/>
          <p:cNvSpPr/>
          <p:nvPr/>
        </p:nvSpPr>
        <p:spPr>
          <a:xfrm>
            <a:off x="0" y="3982616"/>
            <a:ext cx="12030891" cy="2862322"/>
          </a:xfrm>
          <a:prstGeom prst="rect">
            <a:avLst/>
          </a:prstGeom>
        </p:spPr>
        <p:txBody>
          <a:bodyPr wrap="square">
            <a:spAutoFit/>
          </a:bodyPr>
          <a:lstStyle/>
          <a:p>
            <a:r>
              <a:rPr lang="en-US" dirty="0"/>
              <a:t> insert into student (</a:t>
            </a:r>
            <a:r>
              <a:rPr lang="en-US" dirty="0" err="1"/>
              <a:t>stud_id,name,class,marks,gender</a:t>
            </a:r>
            <a:r>
              <a:rPr lang="en-US" dirty="0"/>
              <a:t>) values (1,"Neha Tiwari","SIX",100,"FEMALE");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NOTE : MYSQL  is not case sensitive </a:t>
            </a:r>
          </a:p>
        </p:txBody>
      </p:sp>
      <p:pic>
        <p:nvPicPr>
          <p:cNvPr id="5" name="Picture 4"/>
          <p:cNvPicPr>
            <a:picLocks noChangeAspect="1"/>
          </p:cNvPicPr>
          <p:nvPr/>
        </p:nvPicPr>
        <p:blipFill>
          <a:blip r:embed="rId3"/>
          <a:stretch>
            <a:fillRect/>
          </a:stretch>
        </p:blipFill>
        <p:spPr>
          <a:xfrm>
            <a:off x="304310" y="4501197"/>
            <a:ext cx="7977541" cy="1920519"/>
          </a:xfrm>
          <a:prstGeom prst="rect">
            <a:avLst/>
          </a:prstGeom>
        </p:spPr>
      </p:pic>
    </p:spTree>
    <p:extLst>
      <p:ext uri="{BB962C8B-B14F-4D97-AF65-F5344CB8AC3E}">
        <p14:creationId xmlns:p14="http://schemas.microsoft.com/office/powerpoint/2010/main" val="963757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509" y="222069"/>
            <a:ext cx="11469188" cy="2031325"/>
          </a:xfrm>
          <a:prstGeom prst="rect">
            <a:avLst/>
          </a:prstGeom>
          <a:noFill/>
        </p:spPr>
        <p:txBody>
          <a:bodyPr wrap="square" rtlCol="0">
            <a:spAutoFit/>
          </a:bodyPr>
          <a:lstStyle/>
          <a:p>
            <a:r>
              <a:rPr lang="en-US" dirty="0"/>
              <a:t>Insert query remains same for one insertion of data or multiple </a:t>
            </a:r>
          </a:p>
          <a:p>
            <a:r>
              <a:rPr lang="en-US" dirty="0" err="1"/>
              <a:t>Eg</a:t>
            </a:r>
            <a:r>
              <a:rPr lang="en-US" dirty="0"/>
              <a:t> :</a:t>
            </a:r>
          </a:p>
          <a:p>
            <a:r>
              <a:rPr lang="en-US" dirty="0"/>
              <a:t>insert into student (</a:t>
            </a:r>
            <a:r>
              <a:rPr lang="en-US" dirty="0" err="1"/>
              <a:t>stud_id,name,class,marks,gender</a:t>
            </a:r>
            <a:r>
              <a:rPr lang="en-US" dirty="0"/>
              <a:t>) values (2, 'John </a:t>
            </a:r>
            <a:r>
              <a:rPr lang="en-US" dirty="0" err="1"/>
              <a:t>Deo</a:t>
            </a:r>
            <a:r>
              <a:rPr lang="en-US" dirty="0"/>
              <a:t>', 'Four', 75, 'female');</a:t>
            </a:r>
          </a:p>
          <a:p>
            <a:endParaRPr lang="en-US" dirty="0"/>
          </a:p>
          <a:p>
            <a:endParaRPr lang="en-US" dirty="0"/>
          </a:p>
          <a:p>
            <a:r>
              <a:rPr lang="en-US" dirty="0"/>
              <a:t>insert into student (</a:t>
            </a:r>
            <a:r>
              <a:rPr lang="en-US" dirty="0" err="1"/>
              <a:t>stud_id,name,class,marks,gender</a:t>
            </a:r>
            <a:r>
              <a:rPr lang="en-US" dirty="0"/>
              <a:t>) values (3, 'Max Ruin', 'Three', 85, 'male'),(4,'Arnold', 'Three', 55, 'male');</a:t>
            </a:r>
          </a:p>
        </p:txBody>
      </p:sp>
      <p:pic>
        <p:nvPicPr>
          <p:cNvPr id="3" name="Picture 2"/>
          <p:cNvPicPr>
            <a:picLocks noChangeAspect="1"/>
          </p:cNvPicPr>
          <p:nvPr/>
        </p:nvPicPr>
        <p:blipFill rotWithShape="1">
          <a:blip r:embed="rId2"/>
          <a:srcRect t="14846" r="59484" b="3378"/>
          <a:stretch/>
        </p:blipFill>
        <p:spPr>
          <a:xfrm>
            <a:off x="1188720" y="2253394"/>
            <a:ext cx="10202091" cy="4203878"/>
          </a:xfrm>
          <a:prstGeom prst="rect">
            <a:avLst/>
          </a:prstGeom>
        </p:spPr>
      </p:pic>
    </p:spTree>
    <p:extLst>
      <p:ext uri="{BB962C8B-B14F-4D97-AF65-F5344CB8AC3E}">
        <p14:creationId xmlns:p14="http://schemas.microsoft.com/office/powerpoint/2010/main" val="3188473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2758" y="580627"/>
            <a:ext cx="7124202" cy="6237588"/>
          </a:xfrm>
          <a:prstGeom prst="rect">
            <a:avLst/>
          </a:prstGeom>
        </p:spPr>
      </p:pic>
      <p:sp>
        <p:nvSpPr>
          <p:cNvPr id="3" name="TextBox 2"/>
          <p:cNvSpPr txBox="1"/>
          <p:nvPr/>
        </p:nvSpPr>
        <p:spPr>
          <a:xfrm>
            <a:off x="235131" y="182880"/>
            <a:ext cx="9823269" cy="369332"/>
          </a:xfrm>
          <a:prstGeom prst="rect">
            <a:avLst/>
          </a:prstGeom>
          <a:noFill/>
        </p:spPr>
        <p:txBody>
          <a:bodyPr wrap="square" rtlCol="0">
            <a:spAutoFit/>
          </a:bodyPr>
          <a:lstStyle/>
          <a:p>
            <a:r>
              <a:rPr lang="en-US" dirty="0"/>
              <a:t>ALTER TABLE STUDENT ADD  PRESENT BOOLEAN ;</a:t>
            </a:r>
          </a:p>
        </p:txBody>
      </p:sp>
    </p:spTree>
    <p:extLst>
      <p:ext uri="{BB962C8B-B14F-4D97-AF65-F5344CB8AC3E}">
        <p14:creationId xmlns:p14="http://schemas.microsoft.com/office/powerpoint/2010/main" val="2058334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1420" y="283989"/>
            <a:ext cx="9854705" cy="6310191"/>
          </a:xfrm>
          <a:prstGeom prst="rect">
            <a:avLst/>
          </a:prstGeom>
        </p:spPr>
      </p:pic>
    </p:spTree>
    <p:extLst>
      <p:ext uri="{BB962C8B-B14F-4D97-AF65-F5344CB8AC3E}">
        <p14:creationId xmlns:p14="http://schemas.microsoft.com/office/powerpoint/2010/main" val="692071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0048" y="296621"/>
            <a:ext cx="11110615" cy="6117241"/>
          </a:xfrm>
          <a:prstGeom prst="rect">
            <a:avLst/>
          </a:prstGeom>
        </p:spPr>
      </p:pic>
    </p:spTree>
    <p:extLst>
      <p:ext uri="{BB962C8B-B14F-4D97-AF65-F5344CB8AC3E}">
        <p14:creationId xmlns:p14="http://schemas.microsoft.com/office/powerpoint/2010/main" val="2382953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023" y="267325"/>
            <a:ext cx="10349708" cy="6457061"/>
          </a:xfrm>
          <a:prstGeom prst="rect">
            <a:avLst/>
          </a:prstGeom>
        </p:spPr>
      </p:pic>
    </p:spTree>
    <p:extLst>
      <p:ext uri="{BB962C8B-B14F-4D97-AF65-F5344CB8AC3E}">
        <p14:creationId xmlns:p14="http://schemas.microsoft.com/office/powerpoint/2010/main" val="1648991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1364" y="2426648"/>
            <a:ext cx="10864793" cy="3856587"/>
          </a:xfrm>
          <a:prstGeom prst="rect">
            <a:avLst/>
          </a:prstGeom>
        </p:spPr>
      </p:pic>
    </p:spTree>
    <p:extLst>
      <p:ext uri="{BB962C8B-B14F-4D97-AF65-F5344CB8AC3E}">
        <p14:creationId xmlns:p14="http://schemas.microsoft.com/office/powerpoint/2010/main" val="2118188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13257"/>
          <a:stretch/>
        </p:blipFill>
        <p:spPr>
          <a:xfrm>
            <a:off x="455171" y="648235"/>
            <a:ext cx="11247189" cy="5439056"/>
          </a:xfrm>
          <a:prstGeom prst="rect">
            <a:avLst/>
          </a:prstGeom>
        </p:spPr>
      </p:pic>
    </p:spTree>
    <p:extLst>
      <p:ext uri="{BB962C8B-B14F-4D97-AF65-F5344CB8AC3E}">
        <p14:creationId xmlns:p14="http://schemas.microsoft.com/office/powerpoint/2010/main" val="3329293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5030" y="1042510"/>
            <a:ext cx="7906853" cy="4877481"/>
          </a:xfrm>
          <a:prstGeom prst="rect">
            <a:avLst/>
          </a:prstGeom>
        </p:spPr>
      </p:pic>
      <p:sp>
        <p:nvSpPr>
          <p:cNvPr id="3" name="TextBox 2"/>
          <p:cNvSpPr txBox="1"/>
          <p:nvPr/>
        </p:nvSpPr>
        <p:spPr>
          <a:xfrm>
            <a:off x="1045029" y="248194"/>
            <a:ext cx="7106194" cy="646331"/>
          </a:xfrm>
          <a:prstGeom prst="rect">
            <a:avLst/>
          </a:prstGeom>
          <a:noFill/>
        </p:spPr>
        <p:txBody>
          <a:bodyPr wrap="square" rtlCol="0">
            <a:spAutoFit/>
          </a:bodyPr>
          <a:lstStyle/>
          <a:p>
            <a:pPr algn="ctr"/>
            <a:r>
              <a:rPr lang="en-US" sz="3600" b="1" dirty="0"/>
              <a:t>VALIDATION</a:t>
            </a:r>
          </a:p>
        </p:txBody>
      </p:sp>
    </p:spTree>
    <p:extLst>
      <p:ext uri="{BB962C8B-B14F-4D97-AF65-F5344CB8AC3E}">
        <p14:creationId xmlns:p14="http://schemas.microsoft.com/office/powerpoint/2010/main" val="2821835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590" r="15754"/>
          <a:stretch/>
        </p:blipFill>
        <p:spPr>
          <a:xfrm>
            <a:off x="305839" y="927462"/>
            <a:ext cx="10823715" cy="5564777"/>
          </a:xfrm>
          <a:prstGeom prst="rect">
            <a:avLst/>
          </a:prstGeom>
        </p:spPr>
      </p:pic>
    </p:spTree>
    <p:extLst>
      <p:ext uri="{BB962C8B-B14F-4D97-AF65-F5344CB8AC3E}">
        <p14:creationId xmlns:p14="http://schemas.microsoft.com/office/powerpoint/2010/main" val="3580090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E82EDA-C75D-5B0A-3B9C-6F7A03C49284}"/>
              </a:ext>
            </a:extLst>
          </p:cNvPr>
          <p:cNvPicPr>
            <a:picLocks noChangeAspect="1"/>
          </p:cNvPicPr>
          <p:nvPr/>
        </p:nvPicPr>
        <p:blipFill rotWithShape="1">
          <a:blip r:embed="rId2"/>
          <a:srcRect b="22589"/>
          <a:stretch/>
        </p:blipFill>
        <p:spPr>
          <a:xfrm>
            <a:off x="1208917" y="774576"/>
            <a:ext cx="8620067" cy="5308847"/>
          </a:xfrm>
          <a:prstGeom prst="rect">
            <a:avLst/>
          </a:prstGeom>
        </p:spPr>
      </p:pic>
    </p:spTree>
    <p:extLst>
      <p:ext uri="{BB962C8B-B14F-4D97-AF65-F5344CB8AC3E}">
        <p14:creationId xmlns:p14="http://schemas.microsoft.com/office/powerpoint/2010/main" val="2380000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115" y="1104321"/>
            <a:ext cx="11653529" cy="868171"/>
          </a:xfrm>
          <a:prstGeom prst="rect">
            <a:avLst/>
          </a:prstGeom>
        </p:spPr>
      </p:pic>
      <p:sp>
        <p:nvSpPr>
          <p:cNvPr id="4" name="Rectangle 3"/>
          <p:cNvSpPr/>
          <p:nvPr/>
        </p:nvSpPr>
        <p:spPr>
          <a:xfrm>
            <a:off x="383177" y="224134"/>
            <a:ext cx="8133806" cy="646331"/>
          </a:xfrm>
          <a:prstGeom prst="rect">
            <a:avLst/>
          </a:prstGeom>
        </p:spPr>
        <p:txBody>
          <a:bodyPr wrap="square">
            <a:spAutoFit/>
          </a:bodyPr>
          <a:lstStyle/>
          <a:p>
            <a:r>
              <a:rPr lang="en-US" dirty="0"/>
              <a:t>DELETE FROM STUDENT_DETAILS WHERE STUD_ID IN (34,35);</a:t>
            </a:r>
          </a:p>
          <a:p>
            <a:r>
              <a:rPr lang="en-US" dirty="0"/>
              <a:t>Query OK, 2 rows affected (0.01 sec)</a:t>
            </a:r>
          </a:p>
        </p:txBody>
      </p:sp>
    </p:spTree>
    <p:extLst>
      <p:ext uri="{BB962C8B-B14F-4D97-AF65-F5344CB8AC3E}">
        <p14:creationId xmlns:p14="http://schemas.microsoft.com/office/powerpoint/2010/main" val="1347593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 y="195943"/>
            <a:ext cx="11534503" cy="646331"/>
          </a:xfrm>
          <a:prstGeom prst="rect">
            <a:avLst/>
          </a:prstGeom>
          <a:noFill/>
        </p:spPr>
        <p:txBody>
          <a:bodyPr wrap="square" rtlCol="0">
            <a:spAutoFit/>
          </a:bodyPr>
          <a:lstStyle/>
          <a:p>
            <a:r>
              <a:rPr lang="en-US" dirty="0"/>
              <a:t>BETWEEN : ONLY WITH NUMBERS  AND INCLUSIVE IN NUMBERS;</a:t>
            </a:r>
          </a:p>
          <a:p>
            <a:endParaRPr lang="en-US" dirty="0"/>
          </a:p>
        </p:txBody>
      </p:sp>
      <p:pic>
        <p:nvPicPr>
          <p:cNvPr id="3" name="Picture 2"/>
          <p:cNvPicPr>
            <a:picLocks noChangeAspect="1"/>
          </p:cNvPicPr>
          <p:nvPr/>
        </p:nvPicPr>
        <p:blipFill>
          <a:blip r:embed="rId2"/>
          <a:stretch>
            <a:fillRect/>
          </a:stretch>
        </p:blipFill>
        <p:spPr>
          <a:xfrm>
            <a:off x="1108951" y="1106025"/>
            <a:ext cx="8249801" cy="5325218"/>
          </a:xfrm>
          <a:prstGeom prst="rect">
            <a:avLst/>
          </a:prstGeom>
        </p:spPr>
      </p:pic>
    </p:spTree>
    <p:extLst>
      <p:ext uri="{BB962C8B-B14F-4D97-AF65-F5344CB8AC3E}">
        <p14:creationId xmlns:p14="http://schemas.microsoft.com/office/powerpoint/2010/main" val="623823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7148" y="1389043"/>
            <a:ext cx="8688012" cy="1571844"/>
          </a:xfrm>
          <a:prstGeom prst="rect">
            <a:avLst/>
          </a:prstGeom>
        </p:spPr>
      </p:pic>
      <p:sp>
        <p:nvSpPr>
          <p:cNvPr id="3" name="TextBox 2"/>
          <p:cNvSpPr txBox="1"/>
          <p:nvPr/>
        </p:nvSpPr>
        <p:spPr>
          <a:xfrm>
            <a:off x="313508" y="222069"/>
            <a:ext cx="11456125" cy="3416320"/>
          </a:xfrm>
          <a:prstGeom prst="rect">
            <a:avLst/>
          </a:prstGeom>
          <a:noFill/>
        </p:spPr>
        <p:txBody>
          <a:bodyPr wrap="square" rtlCol="0">
            <a:spAutoFit/>
          </a:bodyPr>
          <a:lstStyle/>
          <a:p>
            <a:r>
              <a:rPr lang="en-US" dirty="0"/>
              <a:t>IN : to provide a list of data to filter it out from the whole table  </a:t>
            </a:r>
            <a:r>
              <a:rPr lang="en-US" b="1" dirty="0"/>
              <a:t>(OR gate internally)</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LIKE  </a:t>
            </a:r>
          </a:p>
        </p:txBody>
      </p:sp>
      <p:pic>
        <p:nvPicPr>
          <p:cNvPr id="4" name="Picture 3"/>
          <p:cNvPicPr>
            <a:picLocks noChangeAspect="1"/>
          </p:cNvPicPr>
          <p:nvPr/>
        </p:nvPicPr>
        <p:blipFill rotWithShape="1">
          <a:blip r:embed="rId3"/>
          <a:srcRect b="67554"/>
          <a:stretch/>
        </p:blipFill>
        <p:spPr>
          <a:xfrm>
            <a:off x="313508" y="3758529"/>
            <a:ext cx="6487430" cy="1193102"/>
          </a:xfrm>
          <a:prstGeom prst="rect">
            <a:avLst/>
          </a:prstGeom>
        </p:spPr>
      </p:pic>
      <p:pic>
        <p:nvPicPr>
          <p:cNvPr id="5" name="Picture 4"/>
          <p:cNvPicPr>
            <a:picLocks noChangeAspect="1"/>
          </p:cNvPicPr>
          <p:nvPr/>
        </p:nvPicPr>
        <p:blipFill rotWithShape="1">
          <a:blip r:embed="rId3"/>
          <a:srcRect t="62256"/>
          <a:stretch/>
        </p:blipFill>
        <p:spPr>
          <a:xfrm>
            <a:off x="313508" y="5330374"/>
            <a:ext cx="6487430" cy="1387912"/>
          </a:xfrm>
          <a:prstGeom prst="rect">
            <a:avLst/>
          </a:prstGeom>
        </p:spPr>
      </p:pic>
      <p:pic>
        <p:nvPicPr>
          <p:cNvPr id="6" name="Picture 5"/>
          <p:cNvPicPr>
            <a:picLocks noChangeAspect="1"/>
          </p:cNvPicPr>
          <p:nvPr/>
        </p:nvPicPr>
        <p:blipFill>
          <a:blip r:embed="rId4"/>
          <a:stretch>
            <a:fillRect/>
          </a:stretch>
        </p:blipFill>
        <p:spPr>
          <a:xfrm>
            <a:off x="5877369" y="2805896"/>
            <a:ext cx="6115904" cy="952633"/>
          </a:xfrm>
          <a:prstGeom prst="rect">
            <a:avLst/>
          </a:prstGeom>
        </p:spPr>
      </p:pic>
    </p:spTree>
    <p:extLst>
      <p:ext uri="{BB962C8B-B14F-4D97-AF65-F5344CB8AC3E}">
        <p14:creationId xmlns:p14="http://schemas.microsoft.com/office/powerpoint/2010/main" val="1554552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697" y="600891"/>
            <a:ext cx="11168743" cy="830997"/>
          </a:xfrm>
          <a:prstGeom prst="rect">
            <a:avLst/>
          </a:prstGeom>
          <a:noFill/>
        </p:spPr>
        <p:txBody>
          <a:bodyPr wrap="square" rtlCol="0">
            <a:spAutoFit/>
          </a:bodyPr>
          <a:lstStyle/>
          <a:p>
            <a:r>
              <a:rPr lang="en-US" sz="2400" dirty="0"/>
              <a:t>ORDER BY : </a:t>
            </a:r>
            <a:r>
              <a:rPr lang="en-US" sz="2400" b="1" u="sng" dirty="0"/>
              <a:t>FOR SORTING     (applicable for all columns )</a:t>
            </a:r>
          </a:p>
          <a:p>
            <a:r>
              <a:rPr lang="en-US" sz="2400" b="1" u="sng"/>
              <a:t>(2 mode : ASC     AND     DESC) </a:t>
            </a:r>
            <a:endParaRPr lang="en-US" sz="2400" b="1" u="sng" dirty="0"/>
          </a:p>
        </p:txBody>
      </p:sp>
      <p:sp>
        <p:nvSpPr>
          <p:cNvPr id="3" name="Rectangle 2"/>
          <p:cNvSpPr/>
          <p:nvPr/>
        </p:nvSpPr>
        <p:spPr>
          <a:xfrm>
            <a:off x="3048000" y="3105835"/>
            <a:ext cx="6096000" cy="646331"/>
          </a:xfrm>
          <a:prstGeom prst="rect">
            <a:avLst/>
          </a:prstGeom>
        </p:spPr>
        <p:txBody>
          <a:bodyPr>
            <a:spAutoFit/>
          </a:bodyPr>
          <a:lstStyle/>
          <a:p>
            <a:r>
              <a:rPr lang="en-US" dirty="0"/>
              <a:t>SELECT * FROM STUDENT_DETAILS ORDER BY CLASS ASC;</a:t>
            </a:r>
          </a:p>
        </p:txBody>
      </p:sp>
    </p:spTree>
    <p:extLst>
      <p:ext uri="{BB962C8B-B14F-4D97-AF65-F5344CB8AC3E}">
        <p14:creationId xmlns:p14="http://schemas.microsoft.com/office/powerpoint/2010/main" val="3403098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C7D74-8BD1-B359-728D-BABA60E5B378}"/>
              </a:ext>
            </a:extLst>
          </p:cNvPr>
          <p:cNvSpPr txBox="1"/>
          <p:nvPr/>
        </p:nvSpPr>
        <p:spPr>
          <a:xfrm>
            <a:off x="541538" y="381739"/>
            <a:ext cx="10928411" cy="3416320"/>
          </a:xfrm>
          <a:prstGeom prst="rect">
            <a:avLst/>
          </a:prstGeom>
          <a:noFill/>
        </p:spPr>
        <p:txBody>
          <a:bodyPr wrap="square" rtlCol="0">
            <a:spAutoFit/>
          </a:bodyPr>
          <a:lstStyle/>
          <a:p>
            <a:r>
              <a:rPr lang="en-IN" dirty="0"/>
              <a:t>Group by is used as an aggregate function where mostly we need distinct records based on specific field/s.</a:t>
            </a:r>
          </a:p>
          <a:p>
            <a:r>
              <a:rPr lang="en-IN" dirty="0"/>
              <a:t>Some rules need to be followed :</a:t>
            </a:r>
          </a:p>
          <a:p>
            <a:pPr marL="342900" indent="-342900">
              <a:buAutoNum type="arabicPeriod"/>
            </a:pPr>
            <a:r>
              <a:rPr lang="en-IN" dirty="0"/>
              <a:t>Same </a:t>
            </a:r>
            <a:r>
              <a:rPr lang="en-IN" dirty="0" err="1"/>
              <a:t>column_name</a:t>
            </a:r>
            <a:r>
              <a:rPr lang="en-IN" dirty="0"/>
              <a:t> should be mentioned </a:t>
            </a:r>
            <a:r>
              <a:rPr lang="en-IN" dirty="0" err="1"/>
              <a:t>column_name</a:t>
            </a:r>
            <a:r>
              <a:rPr lang="en-IN" dirty="0"/>
              <a:t> after GROUP BY and SELECT </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r>
              <a:rPr lang="en-IN" dirty="0"/>
              <a:t>It gives more impact when used with aggregate methods: COUNT , SUM ,AVG , MIN AND MAX on any of the field .</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p:txBody>
      </p:sp>
      <p:pic>
        <p:nvPicPr>
          <p:cNvPr id="4" name="Picture 3">
            <a:extLst>
              <a:ext uri="{FF2B5EF4-FFF2-40B4-BE49-F238E27FC236}">
                <a16:creationId xmlns:a16="http://schemas.microsoft.com/office/drawing/2014/main" id="{F40CA788-D742-C98E-F15E-23D945F290EF}"/>
              </a:ext>
            </a:extLst>
          </p:cNvPr>
          <p:cNvPicPr>
            <a:picLocks noChangeAspect="1"/>
          </p:cNvPicPr>
          <p:nvPr/>
        </p:nvPicPr>
        <p:blipFill>
          <a:blip r:embed="rId2"/>
          <a:stretch>
            <a:fillRect/>
          </a:stretch>
        </p:blipFill>
        <p:spPr>
          <a:xfrm>
            <a:off x="1608208" y="1247726"/>
            <a:ext cx="8478433" cy="704948"/>
          </a:xfrm>
          <a:prstGeom prst="rect">
            <a:avLst/>
          </a:prstGeom>
        </p:spPr>
      </p:pic>
      <p:pic>
        <p:nvPicPr>
          <p:cNvPr id="6" name="Picture 5">
            <a:extLst>
              <a:ext uri="{FF2B5EF4-FFF2-40B4-BE49-F238E27FC236}">
                <a16:creationId xmlns:a16="http://schemas.microsoft.com/office/drawing/2014/main" id="{92C325B6-D90B-65AF-88F4-4BE85A53B670}"/>
              </a:ext>
            </a:extLst>
          </p:cNvPr>
          <p:cNvPicPr>
            <a:picLocks noChangeAspect="1"/>
          </p:cNvPicPr>
          <p:nvPr/>
        </p:nvPicPr>
        <p:blipFill>
          <a:blip r:embed="rId3"/>
          <a:stretch>
            <a:fillRect/>
          </a:stretch>
        </p:blipFill>
        <p:spPr>
          <a:xfrm>
            <a:off x="2799890" y="2919881"/>
            <a:ext cx="6592220" cy="3219899"/>
          </a:xfrm>
          <a:prstGeom prst="rect">
            <a:avLst/>
          </a:prstGeom>
        </p:spPr>
      </p:pic>
    </p:spTree>
    <p:extLst>
      <p:ext uri="{BB962C8B-B14F-4D97-AF65-F5344CB8AC3E}">
        <p14:creationId xmlns:p14="http://schemas.microsoft.com/office/powerpoint/2010/main" val="2781145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CDCA4-E393-0E70-556B-DA8560E3A522}"/>
              </a:ext>
            </a:extLst>
          </p:cNvPr>
          <p:cNvPicPr>
            <a:picLocks noChangeAspect="1"/>
          </p:cNvPicPr>
          <p:nvPr/>
        </p:nvPicPr>
        <p:blipFill>
          <a:blip r:embed="rId2"/>
          <a:stretch>
            <a:fillRect/>
          </a:stretch>
        </p:blipFill>
        <p:spPr>
          <a:xfrm>
            <a:off x="256360" y="1352260"/>
            <a:ext cx="11679280" cy="415348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7FFAD5C-C461-25B8-49C4-7C6049B73CC1}"/>
                  </a:ext>
                </a:extLst>
              </p14:cNvPr>
              <p14:cNvContentPartPr/>
              <p14:nvPr/>
            </p14:nvContentPartPr>
            <p14:xfrm>
              <a:off x="1311033" y="3550708"/>
              <a:ext cx="8463240" cy="285480"/>
            </p14:xfrm>
          </p:contentPart>
        </mc:Choice>
        <mc:Fallback xmlns="">
          <p:pic>
            <p:nvPicPr>
              <p:cNvPr id="4" name="Ink 3">
                <a:extLst>
                  <a:ext uri="{FF2B5EF4-FFF2-40B4-BE49-F238E27FC236}">
                    <a16:creationId xmlns:a16="http://schemas.microsoft.com/office/drawing/2014/main" id="{57FFAD5C-C461-25B8-49C4-7C6049B73CC1}"/>
                  </a:ext>
                </a:extLst>
              </p:cNvPr>
              <p:cNvPicPr/>
              <p:nvPr/>
            </p:nvPicPr>
            <p:blipFill>
              <a:blip r:embed="rId4"/>
              <a:stretch>
                <a:fillRect/>
              </a:stretch>
            </p:blipFill>
            <p:spPr>
              <a:xfrm>
                <a:off x="1257393" y="3442708"/>
                <a:ext cx="85708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FFE7A03-AA8D-817F-A718-26E299BA73F9}"/>
                  </a:ext>
                </a:extLst>
              </p14:cNvPr>
              <p14:cNvContentPartPr/>
              <p14:nvPr/>
            </p14:nvContentPartPr>
            <p14:xfrm>
              <a:off x="1357833" y="3922948"/>
              <a:ext cx="8964000" cy="240840"/>
            </p14:xfrm>
          </p:contentPart>
        </mc:Choice>
        <mc:Fallback xmlns="">
          <p:pic>
            <p:nvPicPr>
              <p:cNvPr id="5" name="Ink 4">
                <a:extLst>
                  <a:ext uri="{FF2B5EF4-FFF2-40B4-BE49-F238E27FC236}">
                    <a16:creationId xmlns:a16="http://schemas.microsoft.com/office/drawing/2014/main" id="{CFFE7A03-AA8D-817F-A718-26E299BA73F9}"/>
                  </a:ext>
                </a:extLst>
              </p:cNvPr>
              <p:cNvPicPr/>
              <p:nvPr/>
            </p:nvPicPr>
            <p:blipFill>
              <a:blip r:embed="rId6"/>
              <a:stretch>
                <a:fillRect/>
              </a:stretch>
            </p:blipFill>
            <p:spPr>
              <a:xfrm>
                <a:off x="1303833" y="3814948"/>
                <a:ext cx="9071640" cy="45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6" name="Ink 5">
                <a:extLst>
                  <a:ext uri="{FF2B5EF4-FFF2-40B4-BE49-F238E27FC236}">
                    <a16:creationId xmlns:a16="http://schemas.microsoft.com/office/drawing/2014/main" id="{9D664221-5259-5194-07AD-5FA4A77DFAB9}"/>
                  </a:ext>
                </a:extLst>
              </p14:cNvPr>
              <p14:cNvContentPartPr/>
              <p14:nvPr/>
            </p14:nvContentPartPr>
            <p14:xfrm>
              <a:off x="1138593" y="4210228"/>
              <a:ext cx="233640" cy="334080"/>
            </p14:xfrm>
          </p:contentPart>
        </mc:Choice>
        <mc:Fallback xmlns="">
          <p:pic>
            <p:nvPicPr>
              <p:cNvPr id="6" name="Ink 5">
                <a:extLst>
                  <a:ext uri="{FF2B5EF4-FFF2-40B4-BE49-F238E27FC236}">
                    <a16:creationId xmlns:a16="http://schemas.microsoft.com/office/drawing/2014/main" id="{9D664221-5259-5194-07AD-5FA4A77DFAB9}"/>
                  </a:ext>
                </a:extLst>
              </p:cNvPr>
              <p:cNvPicPr/>
              <p:nvPr/>
            </p:nvPicPr>
            <p:blipFill>
              <a:blip r:embed="rId8"/>
              <a:stretch>
                <a:fillRect/>
              </a:stretch>
            </p:blipFill>
            <p:spPr>
              <a:xfrm>
                <a:off x="1129953" y="4201588"/>
                <a:ext cx="251280" cy="35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7" name="Ink 6">
                <a:extLst>
                  <a:ext uri="{FF2B5EF4-FFF2-40B4-BE49-F238E27FC236}">
                    <a16:creationId xmlns:a16="http://schemas.microsoft.com/office/drawing/2014/main" id="{18842585-2ACB-EDB6-0B3D-448912671D2F}"/>
                  </a:ext>
                </a:extLst>
              </p14:cNvPr>
              <p14:cNvContentPartPr/>
              <p14:nvPr/>
            </p14:nvContentPartPr>
            <p14:xfrm>
              <a:off x="1122753" y="4524148"/>
              <a:ext cx="250200" cy="383760"/>
            </p14:xfrm>
          </p:contentPart>
        </mc:Choice>
        <mc:Fallback xmlns="">
          <p:pic>
            <p:nvPicPr>
              <p:cNvPr id="7" name="Ink 6">
                <a:extLst>
                  <a:ext uri="{FF2B5EF4-FFF2-40B4-BE49-F238E27FC236}">
                    <a16:creationId xmlns:a16="http://schemas.microsoft.com/office/drawing/2014/main" id="{18842585-2ACB-EDB6-0B3D-448912671D2F}"/>
                  </a:ext>
                </a:extLst>
              </p:cNvPr>
              <p:cNvPicPr/>
              <p:nvPr/>
            </p:nvPicPr>
            <p:blipFill>
              <a:blip r:embed="rId10"/>
              <a:stretch>
                <a:fillRect/>
              </a:stretch>
            </p:blipFill>
            <p:spPr>
              <a:xfrm>
                <a:off x="1114113" y="4515508"/>
                <a:ext cx="267840" cy="401400"/>
              </a:xfrm>
              <a:prstGeom prst="rect">
                <a:avLst/>
              </a:prstGeom>
            </p:spPr>
          </p:pic>
        </mc:Fallback>
      </mc:AlternateContent>
      <p:grpSp>
        <p:nvGrpSpPr>
          <p:cNvPr id="18" name="Group 17">
            <a:extLst>
              <a:ext uri="{FF2B5EF4-FFF2-40B4-BE49-F238E27FC236}">
                <a16:creationId xmlns:a16="http://schemas.microsoft.com/office/drawing/2014/main" id="{43AC18B8-ACF9-C66F-A06A-0B3F7E9EAFAD}"/>
              </a:ext>
            </a:extLst>
          </p:cNvPr>
          <p:cNvGrpSpPr/>
          <p:nvPr/>
        </p:nvGrpSpPr>
        <p:grpSpPr>
          <a:xfrm>
            <a:off x="1836993" y="5218948"/>
            <a:ext cx="5212800" cy="28080"/>
            <a:chOff x="1836993" y="5218948"/>
            <a:chExt cx="5212800" cy="28080"/>
          </a:xfrm>
        </p:grpSpPr>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E518B03F-B5E1-F061-7E02-E8F8C5C58F80}"/>
                    </a:ext>
                  </a:extLst>
                </p14:cNvPr>
                <p14:cNvContentPartPr/>
                <p14:nvPr/>
              </p14:nvContentPartPr>
              <p14:xfrm>
                <a:off x="1836993" y="5219668"/>
                <a:ext cx="790920" cy="9360"/>
              </p14:xfrm>
            </p:contentPart>
          </mc:Choice>
          <mc:Fallback xmlns="">
            <p:pic>
              <p:nvPicPr>
                <p:cNvPr id="16" name="Ink 15">
                  <a:extLst>
                    <a:ext uri="{FF2B5EF4-FFF2-40B4-BE49-F238E27FC236}">
                      <a16:creationId xmlns:a16="http://schemas.microsoft.com/office/drawing/2014/main" id="{E518B03F-B5E1-F061-7E02-E8F8C5C58F80}"/>
                    </a:ext>
                  </a:extLst>
                </p:cNvPr>
                <p:cNvPicPr/>
                <p:nvPr/>
              </p:nvPicPr>
              <p:blipFill>
                <a:blip r:embed="rId12"/>
                <a:stretch>
                  <a:fillRect/>
                </a:stretch>
              </p:blipFill>
              <p:spPr>
                <a:xfrm>
                  <a:off x="1801353" y="5184028"/>
                  <a:ext cx="862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6420F53B-AA39-104B-01A1-C32612FFAAAE}"/>
                    </a:ext>
                  </a:extLst>
                </p14:cNvPr>
                <p14:cNvContentPartPr/>
                <p14:nvPr/>
              </p14:nvContentPartPr>
              <p14:xfrm>
                <a:off x="4340793" y="5218948"/>
                <a:ext cx="2709000" cy="28080"/>
              </p14:xfrm>
            </p:contentPart>
          </mc:Choice>
          <mc:Fallback xmlns="">
            <p:pic>
              <p:nvPicPr>
                <p:cNvPr id="17" name="Ink 16">
                  <a:extLst>
                    <a:ext uri="{FF2B5EF4-FFF2-40B4-BE49-F238E27FC236}">
                      <a16:creationId xmlns:a16="http://schemas.microsoft.com/office/drawing/2014/main" id="{6420F53B-AA39-104B-01A1-C32612FFAAAE}"/>
                    </a:ext>
                  </a:extLst>
                </p:cNvPr>
                <p:cNvPicPr/>
                <p:nvPr/>
              </p:nvPicPr>
              <p:blipFill>
                <a:blip r:embed="rId14"/>
                <a:stretch>
                  <a:fillRect/>
                </a:stretch>
              </p:blipFill>
              <p:spPr>
                <a:xfrm>
                  <a:off x="4304793" y="5182948"/>
                  <a:ext cx="2780640" cy="9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D139EF91-6A5A-1AC0-0830-102F842E8419}"/>
                  </a:ext>
                </a:extLst>
              </p14:cNvPr>
              <p14:cNvContentPartPr/>
              <p14:nvPr/>
            </p14:nvContentPartPr>
            <p14:xfrm>
              <a:off x="8566833" y="5201668"/>
              <a:ext cx="2717640" cy="45360"/>
            </p14:xfrm>
          </p:contentPart>
        </mc:Choice>
        <mc:Fallback xmlns="">
          <p:pic>
            <p:nvPicPr>
              <p:cNvPr id="19" name="Ink 18">
                <a:extLst>
                  <a:ext uri="{FF2B5EF4-FFF2-40B4-BE49-F238E27FC236}">
                    <a16:creationId xmlns:a16="http://schemas.microsoft.com/office/drawing/2014/main" id="{D139EF91-6A5A-1AC0-0830-102F842E8419}"/>
                  </a:ext>
                </a:extLst>
              </p:cNvPr>
              <p:cNvPicPr/>
              <p:nvPr/>
            </p:nvPicPr>
            <p:blipFill>
              <a:blip r:embed="rId16"/>
              <a:stretch>
                <a:fillRect/>
              </a:stretch>
            </p:blipFill>
            <p:spPr>
              <a:xfrm>
                <a:off x="8530833" y="5166028"/>
                <a:ext cx="2789280" cy="117000"/>
              </a:xfrm>
              <a:prstGeom prst="rect">
                <a:avLst/>
              </a:prstGeom>
            </p:spPr>
          </p:pic>
        </mc:Fallback>
      </mc:AlternateContent>
    </p:spTree>
    <p:extLst>
      <p:ext uri="{BB962C8B-B14F-4D97-AF65-F5344CB8AC3E}">
        <p14:creationId xmlns:p14="http://schemas.microsoft.com/office/powerpoint/2010/main" val="3119487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9382CE-D51F-8500-9445-3DF9E3D57057}"/>
              </a:ext>
            </a:extLst>
          </p:cNvPr>
          <p:cNvPicPr>
            <a:picLocks noChangeAspect="1"/>
          </p:cNvPicPr>
          <p:nvPr/>
        </p:nvPicPr>
        <p:blipFill>
          <a:blip r:embed="rId2"/>
          <a:stretch>
            <a:fillRect/>
          </a:stretch>
        </p:blipFill>
        <p:spPr>
          <a:xfrm>
            <a:off x="0" y="314190"/>
            <a:ext cx="12192000" cy="4720418"/>
          </a:xfrm>
          <a:prstGeom prst="rect">
            <a:avLst/>
          </a:prstGeom>
        </p:spPr>
      </p:pic>
      <p:sp>
        <p:nvSpPr>
          <p:cNvPr id="5" name="TextBox 4">
            <a:extLst>
              <a:ext uri="{FF2B5EF4-FFF2-40B4-BE49-F238E27FC236}">
                <a16:creationId xmlns:a16="http://schemas.microsoft.com/office/drawing/2014/main" id="{DBD64DB3-31D3-8A18-1AF8-D7F184BB897E}"/>
              </a:ext>
            </a:extLst>
          </p:cNvPr>
          <p:cNvSpPr txBox="1"/>
          <p:nvPr/>
        </p:nvSpPr>
        <p:spPr>
          <a:xfrm>
            <a:off x="295182" y="5210270"/>
            <a:ext cx="11529873" cy="646331"/>
          </a:xfrm>
          <a:prstGeom prst="rect">
            <a:avLst/>
          </a:prstGeom>
          <a:noFill/>
        </p:spPr>
        <p:txBody>
          <a:bodyPr wrap="square">
            <a:spAutoFit/>
          </a:bodyPr>
          <a:lstStyle/>
          <a:p>
            <a:r>
              <a:rPr lang="en-IN" dirty="0"/>
              <a:t> select </a:t>
            </a:r>
            <a:r>
              <a:rPr lang="en-IN" dirty="0" err="1"/>
              <a:t>w.department</a:t>
            </a:r>
            <a:r>
              <a:rPr lang="en-IN" dirty="0"/>
              <a:t>, COUNT(</a:t>
            </a:r>
            <a:r>
              <a:rPr lang="en-IN" dirty="0" err="1"/>
              <a:t>w.department</a:t>
            </a:r>
            <a:r>
              <a:rPr lang="en-IN" dirty="0"/>
              <a:t>) as COUNT_DEPT from worker w </a:t>
            </a:r>
            <a:r>
              <a:rPr lang="en-IN" b="1" u="sng" dirty="0"/>
              <a:t>GROUP BY </a:t>
            </a:r>
            <a:r>
              <a:rPr lang="en-IN" dirty="0" err="1"/>
              <a:t>w.department</a:t>
            </a:r>
            <a:r>
              <a:rPr lang="en-IN" dirty="0"/>
              <a:t> </a:t>
            </a:r>
            <a:r>
              <a:rPr lang="en-IN" b="1" u="sng" dirty="0"/>
              <a:t>HAVING </a:t>
            </a:r>
            <a:r>
              <a:rPr lang="en-IN" dirty="0" err="1"/>
              <a:t>COUNt</a:t>
            </a:r>
            <a:r>
              <a:rPr lang="en-IN" dirty="0"/>
              <a:t>(</a:t>
            </a:r>
            <a:r>
              <a:rPr lang="en-IN" dirty="0" err="1"/>
              <a:t>w.department</a:t>
            </a:r>
            <a:r>
              <a:rPr lang="en-IN" dirty="0"/>
              <a:t>)&gt;1 </a:t>
            </a:r>
            <a:r>
              <a:rPr lang="en-IN" b="1" dirty="0"/>
              <a:t>ORDER BY </a:t>
            </a:r>
            <a:r>
              <a:rPr lang="en-IN" dirty="0"/>
              <a:t>COUNT_DEPT DESC;</a:t>
            </a:r>
          </a:p>
        </p:txBody>
      </p:sp>
      <p:sp>
        <p:nvSpPr>
          <p:cNvPr id="7" name="TextBox 6">
            <a:extLst>
              <a:ext uri="{FF2B5EF4-FFF2-40B4-BE49-F238E27FC236}">
                <a16:creationId xmlns:a16="http://schemas.microsoft.com/office/drawing/2014/main" id="{953AFA72-62C2-7E33-FABF-6A1348A498CB}"/>
              </a:ext>
            </a:extLst>
          </p:cNvPr>
          <p:cNvSpPr txBox="1"/>
          <p:nvPr/>
        </p:nvSpPr>
        <p:spPr>
          <a:xfrm>
            <a:off x="295181" y="6115793"/>
            <a:ext cx="11414465" cy="646331"/>
          </a:xfrm>
          <a:prstGeom prst="rect">
            <a:avLst/>
          </a:prstGeom>
          <a:noFill/>
        </p:spPr>
        <p:txBody>
          <a:bodyPr wrap="square">
            <a:spAutoFit/>
          </a:bodyPr>
          <a:lstStyle/>
          <a:p>
            <a:r>
              <a:rPr lang="en-IN" dirty="0"/>
              <a:t>select </a:t>
            </a:r>
            <a:r>
              <a:rPr lang="en-IN" dirty="0" err="1"/>
              <a:t>w.department</a:t>
            </a:r>
            <a:r>
              <a:rPr lang="en-IN" dirty="0"/>
              <a:t>, COUNT(</a:t>
            </a:r>
            <a:r>
              <a:rPr lang="en-IN" dirty="0" err="1"/>
              <a:t>w.department</a:t>
            </a:r>
            <a:r>
              <a:rPr lang="en-IN" dirty="0"/>
              <a:t>) as COUNT_DEPT from worker w GROUP BY </a:t>
            </a:r>
            <a:r>
              <a:rPr lang="en-IN" dirty="0" err="1"/>
              <a:t>w.department</a:t>
            </a:r>
            <a:r>
              <a:rPr lang="en-IN" dirty="0"/>
              <a:t> ORDER BY COUNT_DEPT DESC HAVING </a:t>
            </a:r>
            <a:r>
              <a:rPr lang="en-IN" dirty="0" err="1"/>
              <a:t>COUNt</a:t>
            </a:r>
            <a:r>
              <a:rPr lang="en-IN" dirty="0"/>
              <a:t>(</a:t>
            </a:r>
            <a:r>
              <a:rPr lang="en-IN" dirty="0" err="1"/>
              <a:t>w.department</a:t>
            </a:r>
            <a:r>
              <a:rPr lang="en-IN" dirty="0"/>
              <a:t>)&gt;2;</a:t>
            </a:r>
          </a:p>
        </p:txBody>
      </p:sp>
      <p:grpSp>
        <p:nvGrpSpPr>
          <p:cNvPr id="10" name="Group 9">
            <a:extLst>
              <a:ext uri="{FF2B5EF4-FFF2-40B4-BE49-F238E27FC236}">
                <a16:creationId xmlns:a16="http://schemas.microsoft.com/office/drawing/2014/main" id="{190ECF82-F188-BB7D-C4B0-AE54CEED9F0C}"/>
              </a:ext>
            </a:extLst>
          </p:cNvPr>
          <p:cNvGrpSpPr/>
          <p:nvPr/>
        </p:nvGrpSpPr>
        <p:grpSpPr>
          <a:xfrm>
            <a:off x="203883" y="6211233"/>
            <a:ext cx="393881" cy="455449"/>
            <a:chOff x="88473" y="6222988"/>
            <a:chExt cx="730080" cy="844200"/>
          </a:xfrm>
        </p:grpSpPr>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A618BCCD-8B40-251C-EAD6-DA2D2D615A7A}"/>
                    </a:ext>
                  </a:extLst>
                </p14:cNvPr>
                <p14:cNvContentPartPr/>
                <p14:nvPr/>
              </p14:nvContentPartPr>
              <p14:xfrm>
                <a:off x="130233" y="6222988"/>
                <a:ext cx="322200" cy="844200"/>
              </p14:xfrm>
            </p:contentPart>
          </mc:Choice>
          <mc:Fallback>
            <p:pic>
              <p:nvPicPr>
                <p:cNvPr id="8" name="Ink 7">
                  <a:extLst>
                    <a:ext uri="{FF2B5EF4-FFF2-40B4-BE49-F238E27FC236}">
                      <a16:creationId xmlns:a16="http://schemas.microsoft.com/office/drawing/2014/main" id="{A618BCCD-8B40-251C-EAD6-DA2D2D615A7A}"/>
                    </a:ext>
                  </a:extLst>
                </p:cNvPr>
                <p:cNvPicPr/>
                <p:nvPr/>
              </p:nvPicPr>
              <p:blipFill>
                <a:blip r:embed="rId4"/>
                <a:stretch>
                  <a:fillRect/>
                </a:stretch>
              </p:blipFill>
              <p:spPr>
                <a:xfrm>
                  <a:off x="63525" y="6156306"/>
                  <a:ext cx="454949" cy="97689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3FD71935-D5DB-5888-1F4D-8FE8EF5BCE2E}"/>
                    </a:ext>
                  </a:extLst>
                </p14:cNvPr>
                <p14:cNvContentPartPr/>
                <p14:nvPr/>
              </p14:nvContentPartPr>
              <p14:xfrm>
                <a:off x="88473" y="6285023"/>
                <a:ext cx="730080" cy="522720"/>
              </p14:xfrm>
            </p:contentPart>
          </mc:Choice>
          <mc:Fallback>
            <p:pic>
              <p:nvPicPr>
                <p:cNvPr id="9" name="Ink 8">
                  <a:extLst>
                    <a:ext uri="{FF2B5EF4-FFF2-40B4-BE49-F238E27FC236}">
                      <a16:creationId xmlns:a16="http://schemas.microsoft.com/office/drawing/2014/main" id="{3FD71935-D5DB-5888-1F4D-8FE8EF5BCE2E}"/>
                    </a:ext>
                  </a:extLst>
                </p:cNvPr>
                <p:cNvPicPr/>
                <p:nvPr/>
              </p:nvPicPr>
              <p:blipFill>
                <a:blip r:embed="rId6"/>
                <a:stretch>
                  <a:fillRect/>
                </a:stretch>
              </p:blipFill>
              <p:spPr>
                <a:xfrm>
                  <a:off x="21799" y="6218350"/>
                  <a:ext cx="862761" cy="65540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7">
            <p14:nvContentPartPr>
              <p14:cNvPr id="12" name="Ink 11">
                <a:extLst>
                  <a:ext uri="{FF2B5EF4-FFF2-40B4-BE49-F238E27FC236}">
                    <a16:creationId xmlns:a16="http://schemas.microsoft.com/office/drawing/2014/main" id="{CDC93CB5-67B8-00DD-EA65-223B26BFF655}"/>
                  </a:ext>
                </a:extLst>
              </p14:cNvPr>
              <p14:cNvContentPartPr/>
              <p14:nvPr/>
            </p14:nvContentPartPr>
            <p14:xfrm>
              <a:off x="212673" y="5583628"/>
              <a:ext cx="360" cy="360"/>
            </p14:xfrm>
          </p:contentPart>
        </mc:Choice>
        <mc:Fallback>
          <p:pic>
            <p:nvPicPr>
              <p:cNvPr id="12" name="Ink 11">
                <a:extLst>
                  <a:ext uri="{FF2B5EF4-FFF2-40B4-BE49-F238E27FC236}">
                    <a16:creationId xmlns:a16="http://schemas.microsoft.com/office/drawing/2014/main" id="{CDC93CB5-67B8-00DD-EA65-223B26BFF655}"/>
                  </a:ext>
                </a:extLst>
              </p:cNvPr>
              <p:cNvPicPr/>
              <p:nvPr/>
            </p:nvPicPr>
            <p:blipFill>
              <a:blip r:embed="rId8"/>
              <a:stretch>
                <a:fillRect/>
              </a:stretch>
            </p:blipFill>
            <p:spPr>
              <a:xfrm>
                <a:off x="204033" y="557498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A4AF11BD-673B-9023-BD9D-06922C6226E3}"/>
                  </a:ext>
                </a:extLst>
              </p14:cNvPr>
              <p14:cNvContentPartPr/>
              <p14:nvPr/>
            </p14:nvContentPartPr>
            <p14:xfrm>
              <a:off x="87581" y="5108287"/>
              <a:ext cx="625320" cy="507960"/>
            </p14:xfrm>
          </p:contentPart>
        </mc:Choice>
        <mc:Fallback>
          <p:pic>
            <p:nvPicPr>
              <p:cNvPr id="15" name="Ink 14">
                <a:extLst>
                  <a:ext uri="{FF2B5EF4-FFF2-40B4-BE49-F238E27FC236}">
                    <a16:creationId xmlns:a16="http://schemas.microsoft.com/office/drawing/2014/main" id="{A4AF11BD-673B-9023-BD9D-06922C6226E3}"/>
                  </a:ext>
                </a:extLst>
              </p:cNvPr>
              <p:cNvPicPr/>
              <p:nvPr/>
            </p:nvPicPr>
            <p:blipFill>
              <a:blip r:embed="rId10"/>
              <a:stretch>
                <a:fillRect/>
              </a:stretch>
            </p:blipFill>
            <p:spPr>
              <a:xfrm>
                <a:off x="51941" y="5072647"/>
                <a:ext cx="696960" cy="579600"/>
              </a:xfrm>
              <a:prstGeom prst="rect">
                <a:avLst/>
              </a:prstGeom>
            </p:spPr>
          </p:pic>
        </mc:Fallback>
      </mc:AlternateContent>
    </p:spTree>
    <p:extLst>
      <p:ext uri="{BB962C8B-B14F-4D97-AF65-F5344CB8AC3E}">
        <p14:creationId xmlns:p14="http://schemas.microsoft.com/office/powerpoint/2010/main" val="2427792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3B6B8F-23CF-50AF-7207-3D703FC877F5}"/>
              </a:ext>
            </a:extLst>
          </p:cNvPr>
          <p:cNvSpPr txBox="1"/>
          <p:nvPr/>
        </p:nvSpPr>
        <p:spPr>
          <a:xfrm>
            <a:off x="461639" y="230819"/>
            <a:ext cx="11203619" cy="1477328"/>
          </a:xfrm>
          <a:prstGeom prst="rect">
            <a:avLst/>
          </a:prstGeom>
          <a:noFill/>
        </p:spPr>
        <p:txBody>
          <a:bodyPr wrap="square" rtlCol="0">
            <a:spAutoFit/>
          </a:bodyPr>
          <a:lstStyle/>
          <a:p>
            <a:r>
              <a:rPr lang="en-IN" dirty="0"/>
              <a:t>PRIMARY KEY CONSTRAINTS :</a:t>
            </a:r>
          </a:p>
          <a:p>
            <a:pPr marL="342900" indent="-342900">
              <a:buAutoNum type="arabicPeriod"/>
            </a:pPr>
            <a:r>
              <a:rPr lang="en-IN" dirty="0"/>
              <a:t>NOT NULL </a:t>
            </a:r>
          </a:p>
          <a:p>
            <a:pPr marL="342900" indent="-342900">
              <a:buAutoNum type="arabicPeriod"/>
            </a:pPr>
            <a:r>
              <a:rPr lang="en-IN" dirty="0"/>
              <a:t>UNIQUE </a:t>
            </a:r>
          </a:p>
          <a:p>
            <a:pPr marL="342900" indent="-342900">
              <a:buAutoNum type="arabicPeriod"/>
            </a:pPr>
            <a:r>
              <a:rPr lang="en-IN" dirty="0"/>
              <a:t>ONLY ONE PK PER TABLE</a:t>
            </a:r>
          </a:p>
          <a:p>
            <a:pPr marL="342900" indent="-342900">
              <a:buAutoNum type="arabicPeriod"/>
            </a:pPr>
            <a:r>
              <a:rPr lang="en-IN" dirty="0"/>
              <a:t>MOSTLY KEEP IT </a:t>
            </a:r>
            <a:r>
              <a:rPr lang="en-IN" dirty="0">
                <a:solidFill>
                  <a:srgbClr val="FF0000"/>
                </a:solidFill>
              </a:rPr>
              <a:t>INTEGER</a:t>
            </a:r>
          </a:p>
        </p:txBody>
      </p:sp>
      <p:pic>
        <p:nvPicPr>
          <p:cNvPr id="4" name="Picture 3">
            <a:extLst>
              <a:ext uri="{FF2B5EF4-FFF2-40B4-BE49-F238E27FC236}">
                <a16:creationId xmlns:a16="http://schemas.microsoft.com/office/drawing/2014/main" id="{4C588ECF-BE0C-7DFC-C4A8-DE3FF32E63DB}"/>
              </a:ext>
            </a:extLst>
          </p:cNvPr>
          <p:cNvPicPr>
            <a:picLocks noChangeAspect="1"/>
          </p:cNvPicPr>
          <p:nvPr/>
        </p:nvPicPr>
        <p:blipFill>
          <a:blip r:embed="rId2"/>
          <a:stretch>
            <a:fillRect/>
          </a:stretch>
        </p:blipFill>
        <p:spPr>
          <a:xfrm>
            <a:off x="2756559" y="2124617"/>
            <a:ext cx="8973802" cy="4153480"/>
          </a:xfrm>
          <a:prstGeom prst="rect">
            <a:avLst/>
          </a:prstGeom>
        </p:spPr>
      </p:pic>
    </p:spTree>
    <p:extLst>
      <p:ext uri="{BB962C8B-B14F-4D97-AF65-F5344CB8AC3E}">
        <p14:creationId xmlns:p14="http://schemas.microsoft.com/office/powerpoint/2010/main" val="2246594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90B228-5E94-7BA3-9E52-6A62305B3E95}"/>
              </a:ext>
            </a:extLst>
          </p:cNvPr>
          <p:cNvSpPr txBox="1"/>
          <p:nvPr/>
        </p:nvSpPr>
        <p:spPr>
          <a:xfrm>
            <a:off x="461639" y="230819"/>
            <a:ext cx="11203619" cy="1477328"/>
          </a:xfrm>
          <a:prstGeom prst="rect">
            <a:avLst/>
          </a:prstGeom>
          <a:noFill/>
        </p:spPr>
        <p:txBody>
          <a:bodyPr wrap="square" rtlCol="0">
            <a:spAutoFit/>
          </a:bodyPr>
          <a:lstStyle/>
          <a:p>
            <a:r>
              <a:rPr lang="en-IN" dirty="0"/>
              <a:t>FOREIGN KEY CONSTRAINTS :</a:t>
            </a:r>
          </a:p>
          <a:p>
            <a:pPr marL="342900" indent="-342900">
              <a:buAutoNum type="arabicPeriod"/>
            </a:pPr>
            <a:r>
              <a:rPr lang="en-IN" dirty="0"/>
              <a:t>PRIMARY KEY  OF ANOTHER TABLE (REFERENCE)</a:t>
            </a:r>
          </a:p>
          <a:p>
            <a:pPr marL="342900" indent="-342900">
              <a:buAutoNum type="arabicPeriod"/>
            </a:pPr>
            <a:r>
              <a:rPr lang="en-IN" dirty="0"/>
              <a:t>REFERENCES KEYWORD IS USED WHILE MAKING TABLE RELATIONS </a:t>
            </a:r>
          </a:p>
          <a:p>
            <a:pPr marL="342900" indent="-342900">
              <a:buAutoNum type="arabicPeriod"/>
            </a:pPr>
            <a:r>
              <a:rPr lang="en-IN" dirty="0"/>
              <a:t>MAKE FK PER TABLE</a:t>
            </a:r>
          </a:p>
          <a:p>
            <a:pPr marL="342900" indent="-342900">
              <a:buAutoNum type="arabicPeriod"/>
            </a:pPr>
            <a:r>
              <a:rPr lang="en-IN" dirty="0"/>
              <a:t>MOSTLY KEEP IT </a:t>
            </a:r>
            <a:r>
              <a:rPr lang="en-IN" dirty="0">
                <a:solidFill>
                  <a:srgbClr val="FF0000"/>
                </a:solidFill>
              </a:rPr>
              <a:t>INTEGER as Primary key</a:t>
            </a:r>
          </a:p>
        </p:txBody>
      </p:sp>
      <p:pic>
        <p:nvPicPr>
          <p:cNvPr id="6" name="Picture 5">
            <a:extLst>
              <a:ext uri="{FF2B5EF4-FFF2-40B4-BE49-F238E27FC236}">
                <a16:creationId xmlns:a16="http://schemas.microsoft.com/office/drawing/2014/main" id="{4632BAAE-C0EC-D521-0480-153167FB6AC3}"/>
              </a:ext>
            </a:extLst>
          </p:cNvPr>
          <p:cNvPicPr>
            <a:picLocks noChangeAspect="1"/>
          </p:cNvPicPr>
          <p:nvPr/>
        </p:nvPicPr>
        <p:blipFill>
          <a:blip r:embed="rId2"/>
          <a:stretch>
            <a:fillRect/>
          </a:stretch>
        </p:blipFill>
        <p:spPr>
          <a:xfrm>
            <a:off x="1840135" y="2707167"/>
            <a:ext cx="8001293" cy="2672700"/>
          </a:xfrm>
          <a:prstGeom prst="rect">
            <a:avLst/>
          </a:prstGeom>
        </p:spPr>
      </p:pic>
      <p:sp>
        <p:nvSpPr>
          <p:cNvPr id="7" name="Speech Bubble: Oval 6">
            <a:extLst>
              <a:ext uri="{FF2B5EF4-FFF2-40B4-BE49-F238E27FC236}">
                <a16:creationId xmlns:a16="http://schemas.microsoft.com/office/drawing/2014/main" id="{D70D11A1-05DF-EAB6-CD46-D984C752FBD8}"/>
              </a:ext>
            </a:extLst>
          </p:cNvPr>
          <p:cNvSpPr/>
          <p:nvPr/>
        </p:nvSpPr>
        <p:spPr>
          <a:xfrm>
            <a:off x="5122416" y="1806505"/>
            <a:ext cx="4465467" cy="802304"/>
          </a:xfrm>
          <a:prstGeom prst="wedgeEllipseCallout">
            <a:avLst>
              <a:gd name="adj1" fmla="val -25207"/>
              <a:gd name="adj2" fmla="val 10006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Table to be created </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D7BDFA40-2167-AD4D-BC19-5A41CCCEB447}"/>
                  </a:ext>
                </a:extLst>
              </p14:cNvPr>
              <p14:cNvContentPartPr/>
              <p14:nvPr/>
            </p14:nvContentPartPr>
            <p14:xfrm>
              <a:off x="5734713" y="4784068"/>
              <a:ext cx="1616040" cy="72720"/>
            </p14:xfrm>
          </p:contentPart>
        </mc:Choice>
        <mc:Fallback>
          <p:pic>
            <p:nvPicPr>
              <p:cNvPr id="8" name="Ink 7">
                <a:extLst>
                  <a:ext uri="{FF2B5EF4-FFF2-40B4-BE49-F238E27FC236}">
                    <a16:creationId xmlns:a16="http://schemas.microsoft.com/office/drawing/2014/main" id="{D7BDFA40-2167-AD4D-BC19-5A41CCCEB447}"/>
                  </a:ext>
                </a:extLst>
              </p:cNvPr>
              <p:cNvPicPr/>
              <p:nvPr/>
            </p:nvPicPr>
            <p:blipFill>
              <a:blip r:embed="rId4"/>
              <a:stretch>
                <a:fillRect/>
              </a:stretch>
            </p:blipFill>
            <p:spPr>
              <a:xfrm>
                <a:off x="5699073" y="4748428"/>
                <a:ext cx="16876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760FAACF-1E43-6F6B-880E-4C53743BD7FA}"/>
                  </a:ext>
                </a:extLst>
              </p14:cNvPr>
              <p14:cNvContentPartPr/>
              <p14:nvPr/>
            </p14:nvContentPartPr>
            <p14:xfrm>
              <a:off x="4349793" y="4228948"/>
              <a:ext cx="595800" cy="237600"/>
            </p14:xfrm>
          </p:contentPart>
        </mc:Choice>
        <mc:Fallback>
          <p:pic>
            <p:nvPicPr>
              <p:cNvPr id="10" name="Ink 9">
                <a:extLst>
                  <a:ext uri="{FF2B5EF4-FFF2-40B4-BE49-F238E27FC236}">
                    <a16:creationId xmlns:a16="http://schemas.microsoft.com/office/drawing/2014/main" id="{760FAACF-1E43-6F6B-880E-4C53743BD7FA}"/>
                  </a:ext>
                </a:extLst>
              </p:cNvPr>
              <p:cNvPicPr/>
              <p:nvPr/>
            </p:nvPicPr>
            <p:blipFill>
              <a:blip r:embed="rId6"/>
              <a:stretch>
                <a:fillRect/>
              </a:stretch>
            </p:blipFill>
            <p:spPr>
              <a:xfrm>
                <a:off x="4345473" y="4224628"/>
                <a:ext cx="604440" cy="246240"/>
              </a:xfrm>
              <a:prstGeom prst="rect">
                <a:avLst/>
              </a:prstGeom>
            </p:spPr>
          </p:pic>
        </mc:Fallback>
      </mc:AlternateContent>
      <p:sp>
        <p:nvSpPr>
          <p:cNvPr id="12" name="Speech Bubble: Rectangle 11">
            <a:extLst>
              <a:ext uri="{FF2B5EF4-FFF2-40B4-BE49-F238E27FC236}">
                <a16:creationId xmlns:a16="http://schemas.microsoft.com/office/drawing/2014/main" id="{01248904-F791-6D6E-DDC3-9ABA137C9D67}"/>
              </a:ext>
            </a:extLst>
          </p:cNvPr>
          <p:cNvSpPr/>
          <p:nvPr/>
        </p:nvSpPr>
        <p:spPr>
          <a:xfrm>
            <a:off x="4198665" y="5574987"/>
            <a:ext cx="4688136" cy="523079"/>
          </a:xfrm>
          <a:prstGeom prst="wedgeRectCallout">
            <a:avLst>
              <a:gd name="adj1" fmla="val 50925"/>
              <a:gd name="adj2" fmla="val -21584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Table referring to with it’s primary key </a:t>
            </a:r>
          </a:p>
        </p:txBody>
      </p:sp>
    </p:spTree>
    <p:extLst>
      <p:ext uri="{BB962C8B-B14F-4D97-AF65-F5344CB8AC3E}">
        <p14:creationId xmlns:p14="http://schemas.microsoft.com/office/powerpoint/2010/main" val="2456165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32A1-0B56-2039-FBA4-98B07F4DB75B}"/>
              </a:ext>
            </a:extLst>
          </p:cNvPr>
          <p:cNvSpPr>
            <a:spLocks noGrp="1"/>
          </p:cNvSpPr>
          <p:nvPr>
            <p:ph type="title"/>
          </p:nvPr>
        </p:nvSpPr>
        <p:spPr>
          <a:xfrm>
            <a:off x="1340789" y="113290"/>
            <a:ext cx="9238434" cy="857559"/>
          </a:xfrm>
        </p:spPr>
        <p:txBody>
          <a:bodyPr/>
          <a:lstStyle/>
          <a:p>
            <a:r>
              <a:rPr lang="en-IN" dirty="0" err="1"/>
              <a:t>Fk</a:t>
            </a:r>
            <a:r>
              <a:rPr lang="en-IN" dirty="0"/>
              <a:t> key should be pk in its table ?</a:t>
            </a:r>
          </a:p>
        </p:txBody>
      </p:sp>
      <p:sp>
        <p:nvSpPr>
          <p:cNvPr id="3" name="Content Placeholder 2">
            <a:extLst>
              <a:ext uri="{FF2B5EF4-FFF2-40B4-BE49-F238E27FC236}">
                <a16:creationId xmlns:a16="http://schemas.microsoft.com/office/drawing/2014/main" id="{11D9C98D-E02A-3A1D-8126-D6BCF5C356DD}"/>
              </a:ext>
            </a:extLst>
          </p:cNvPr>
          <p:cNvSpPr>
            <a:spLocks noGrp="1"/>
          </p:cNvSpPr>
          <p:nvPr>
            <p:ph idx="1"/>
          </p:nvPr>
        </p:nvSpPr>
        <p:spPr>
          <a:xfrm>
            <a:off x="328735" y="970849"/>
            <a:ext cx="11531832" cy="3530130"/>
          </a:xfrm>
        </p:spPr>
        <p:txBody>
          <a:bodyPr/>
          <a:lstStyle/>
          <a:p>
            <a:r>
              <a:rPr lang="en-IN" dirty="0"/>
              <a:t>Yes, it’s necessary to be primary key or unique constraints else it will not get created.</a:t>
            </a:r>
          </a:p>
        </p:txBody>
      </p:sp>
      <p:pic>
        <p:nvPicPr>
          <p:cNvPr id="5" name="Picture 4">
            <a:extLst>
              <a:ext uri="{FF2B5EF4-FFF2-40B4-BE49-F238E27FC236}">
                <a16:creationId xmlns:a16="http://schemas.microsoft.com/office/drawing/2014/main" id="{E61CAF4A-F4AF-0067-6A16-6AEE5BF27779}"/>
              </a:ext>
            </a:extLst>
          </p:cNvPr>
          <p:cNvPicPr>
            <a:picLocks noChangeAspect="1"/>
          </p:cNvPicPr>
          <p:nvPr/>
        </p:nvPicPr>
        <p:blipFill>
          <a:blip r:embed="rId2"/>
          <a:stretch>
            <a:fillRect/>
          </a:stretch>
        </p:blipFill>
        <p:spPr>
          <a:xfrm>
            <a:off x="0" y="1419006"/>
            <a:ext cx="12192000" cy="2244454"/>
          </a:xfrm>
          <a:prstGeom prst="rect">
            <a:avLst/>
          </a:prstGeom>
        </p:spPr>
      </p:pic>
      <p:pic>
        <p:nvPicPr>
          <p:cNvPr id="7" name="Picture 6">
            <a:extLst>
              <a:ext uri="{FF2B5EF4-FFF2-40B4-BE49-F238E27FC236}">
                <a16:creationId xmlns:a16="http://schemas.microsoft.com/office/drawing/2014/main" id="{869372F1-8D1A-4668-81EE-C1701C42E666}"/>
              </a:ext>
            </a:extLst>
          </p:cNvPr>
          <p:cNvPicPr>
            <a:picLocks noChangeAspect="1"/>
          </p:cNvPicPr>
          <p:nvPr/>
        </p:nvPicPr>
        <p:blipFill>
          <a:blip r:embed="rId3"/>
          <a:stretch>
            <a:fillRect/>
          </a:stretch>
        </p:blipFill>
        <p:spPr>
          <a:xfrm>
            <a:off x="1340789" y="3784462"/>
            <a:ext cx="9050013" cy="2857899"/>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D8D3E271-DF70-28C0-B13F-5C801885F5C0}"/>
                  </a:ext>
                </a:extLst>
              </p14:cNvPr>
              <p14:cNvContentPartPr/>
              <p14:nvPr/>
            </p14:nvContentPartPr>
            <p14:xfrm>
              <a:off x="8637753" y="4509748"/>
              <a:ext cx="621000" cy="360"/>
            </p14:xfrm>
          </p:contentPart>
        </mc:Choice>
        <mc:Fallback>
          <p:pic>
            <p:nvPicPr>
              <p:cNvPr id="9" name="Ink 8">
                <a:extLst>
                  <a:ext uri="{FF2B5EF4-FFF2-40B4-BE49-F238E27FC236}">
                    <a16:creationId xmlns:a16="http://schemas.microsoft.com/office/drawing/2014/main" id="{D8D3E271-DF70-28C0-B13F-5C801885F5C0}"/>
                  </a:ext>
                </a:extLst>
              </p:cNvPr>
              <p:cNvPicPr/>
              <p:nvPr/>
            </p:nvPicPr>
            <p:blipFill>
              <a:blip r:embed="rId5"/>
              <a:stretch>
                <a:fillRect/>
              </a:stretch>
            </p:blipFill>
            <p:spPr>
              <a:xfrm>
                <a:off x="8583753" y="4401748"/>
                <a:ext cx="7286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B79D4D6F-EAFB-B0CD-B166-6B1328F04932}"/>
                  </a:ext>
                </a:extLst>
              </p14:cNvPr>
              <p14:cNvContentPartPr/>
              <p14:nvPr/>
            </p14:nvContentPartPr>
            <p14:xfrm>
              <a:off x="6462633" y="4473748"/>
              <a:ext cx="958320" cy="27720"/>
            </p14:xfrm>
          </p:contentPart>
        </mc:Choice>
        <mc:Fallback>
          <p:pic>
            <p:nvPicPr>
              <p:cNvPr id="10" name="Ink 9">
                <a:extLst>
                  <a:ext uri="{FF2B5EF4-FFF2-40B4-BE49-F238E27FC236}">
                    <a16:creationId xmlns:a16="http://schemas.microsoft.com/office/drawing/2014/main" id="{B79D4D6F-EAFB-B0CD-B166-6B1328F04932}"/>
                  </a:ext>
                </a:extLst>
              </p:cNvPr>
              <p:cNvPicPr/>
              <p:nvPr/>
            </p:nvPicPr>
            <p:blipFill>
              <a:blip r:embed="rId7"/>
              <a:stretch>
                <a:fillRect/>
              </a:stretch>
            </p:blipFill>
            <p:spPr>
              <a:xfrm>
                <a:off x="6408633" y="4365748"/>
                <a:ext cx="1065960" cy="243360"/>
              </a:xfrm>
              <a:prstGeom prst="rect">
                <a:avLst/>
              </a:prstGeom>
            </p:spPr>
          </p:pic>
        </mc:Fallback>
      </mc:AlternateContent>
    </p:spTree>
    <p:extLst>
      <p:ext uri="{BB962C8B-B14F-4D97-AF65-F5344CB8AC3E}">
        <p14:creationId xmlns:p14="http://schemas.microsoft.com/office/powerpoint/2010/main" val="2684145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57768-F72A-93AC-8478-A3959B87C0CF}"/>
              </a:ext>
            </a:extLst>
          </p:cNvPr>
          <p:cNvPicPr>
            <a:picLocks noChangeAspect="1"/>
          </p:cNvPicPr>
          <p:nvPr/>
        </p:nvPicPr>
        <p:blipFill>
          <a:blip r:embed="rId2"/>
          <a:stretch>
            <a:fillRect/>
          </a:stretch>
        </p:blipFill>
        <p:spPr>
          <a:xfrm>
            <a:off x="1047045" y="1309391"/>
            <a:ext cx="10097909" cy="4239217"/>
          </a:xfrm>
          <a:prstGeom prst="rect">
            <a:avLst/>
          </a:prstGeom>
        </p:spPr>
      </p:pic>
      <p:sp>
        <p:nvSpPr>
          <p:cNvPr id="2" name="Rectangle 1"/>
          <p:cNvSpPr/>
          <p:nvPr/>
        </p:nvSpPr>
        <p:spPr>
          <a:xfrm>
            <a:off x="500742" y="349572"/>
            <a:ext cx="11203577" cy="400110"/>
          </a:xfrm>
          <a:prstGeom prst="rect">
            <a:avLst/>
          </a:prstGeom>
        </p:spPr>
        <p:txBody>
          <a:bodyPr wrap="square">
            <a:spAutoFit/>
          </a:bodyPr>
          <a:lstStyle/>
          <a:p>
            <a:r>
              <a:rPr lang="en-US" sz="2000" b="1" dirty="0">
                <a:latin typeface="Lato"/>
              </a:rPr>
              <a:t>The columns in a table are called fields while the rows can be referred to as records.</a:t>
            </a:r>
            <a:endParaRPr lang="en-US" sz="2000" b="1" dirty="0"/>
          </a:p>
        </p:txBody>
      </p:sp>
    </p:spTree>
    <p:extLst>
      <p:ext uri="{BB962C8B-B14F-4D97-AF65-F5344CB8AC3E}">
        <p14:creationId xmlns:p14="http://schemas.microsoft.com/office/powerpoint/2010/main" val="2695993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E1261-4486-A34F-99E8-577A38A3FE9D}"/>
              </a:ext>
            </a:extLst>
          </p:cNvPr>
          <p:cNvPicPr>
            <a:picLocks noChangeAspect="1"/>
          </p:cNvPicPr>
          <p:nvPr/>
        </p:nvPicPr>
        <p:blipFill>
          <a:blip r:embed="rId2"/>
          <a:stretch>
            <a:fillRect/>
          </a:stretch>
        </p:blipFill>
        <p:spPr>
          <a:xfrm>
            <a:off x="0" y="1423626"/>
            <a:ext cx="12192000" cy="4010747"/>
          </a:xfrm>
          <a:prstGeom prst="rect">
            <a:avLst/>
          </a:prstGeom>
        </p:spPr>
      </p:pic>
      <p:sp>
        <p:nvSpPr>
          <p:cNvPr id="4" name="Title 1">
            <a:extLst>
              <a:ext uri="{FF2B5EF4-FFF2-40B4-BE49-F238E27FC236}">
                <a16:creationId xmlns:a16="http://schemas.microsoft.com/office/drawing/2014/main" id="{AC29DE93-74ED-7355-80AD-754367DB5284}"/>
              </a:ext>
            </a:extLst>
          </p:cNvPr>
          <p:cNvSpPr txBox="1">
            <a:spLocks/>
          </p:cNvSpPr>
          <p:nvPr/>
        </p:nvSpPr>
        <p:spPr>
          <a:xfrm>
            <a:off x="1340789" y="113290"/>
            <a:ext cx="9238434" cy="857559"/>
          </a:xfrm>
          <a:prstGeom prst="rect">
            <a:avLst/>
          </a:prstGeom>
        </p:spPr>
        <p:txBody>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algn="ctr"/>
            <a:r>
              <a:rPr lang="en-IN" dirty="0"/>
              <a:t>CORRECT WAY</a:t>
            </a:r>
          </a:p>
        </p:txBody>
      </p:sp>
    </p:spTree>
    <p:extLst>
      <p:ext uri="{BB962C8B-B14F-4D97-AF65-F5344CB8AC3E}">
        <p14:creationId xmlns:p14="http://schemas.microsoft.com/office/powerpoint/2010/main" val="2860472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07D2-B495-28BB-8C31-52D3CB00A69F}"/>
              </a:ext>
            </a:extLst>
          </p:cNvPr>
          <p:cNvSpPr>
            <a:spLocks noGrp="1"/>
          </p:cNvSpPr>
          <p:nvPr>
            <p:ph type="title"/>
          </p:nvPr>
        </p:nvSpPr>
        <p:spPr/>
        <p:txBody>
          <a:bodyPr/>
          <a:lstStyle/>
          <a:p>
            <a:r>
              <a:rPr lang="en-IN" dirty="0"/>
              <a:t>UNIQUE KEY</a:t>
            </a:r>
          </a:p>
        </p:txBody>
      </p:sp>
      <p:sp>
        <p:nvSpPr>
          <p:cNvPr id="3" name="Content Placeholder 2">
            <a:extLst>
              <a:ext uri="{FF2B5EF4-FFF2-40B4-BE49-F238E27FC236}">
                <a16:creationId xmlns:a16="http://schemas.microsoft.com/office/drawing/2014/main" id="{10A76234-E62A-7311-214A-709F4423DB85}"/>
              </a:ext>
            </a:extLst>
          </p:cNvPr>
          <p:cNvSpPr>
            <a:spLocks noGrp="1"/>
          </p:cNvSpPr>
          <p:nvPr>
            <p:ph idx="1"/>
          </p:nvPr>
        </p:nvSpPr>
        <p:spPr/>
        <p:txBody>
          <a:bodyPr/>
          <a:lstStyle/>
          <a:p>
            <a:r>
              <a:rPr lang="en-IN" dirty="0"/>
              <a:t>It is to make a particular field with a unique set only things only .</a:t>
            </a:r>
          </a:p>
          <a:p>
            <a:r>
              <a:rPr lang="en-IN" dirty="0" err="1"/>
              <a:t>Eg</a:t>
            </a:r>
            <a:r>
              <a:rPr lang="en-IN" dirty="0"/>
              <a:t> : In the product table, we only want the first name should be unique in a table of products, if the same name is repeated while insertion it will throw an exception.</a:t>
            </a:r>
          </a:p>
          <a:p>
            <a:endParaRPr lang="en-IN" dirty="0"/>
          </a:p>
          <a:p>
            <a:endParaRPr lang="en-IN" dirty="0"/>
          </a:p>
        </p:txBody>
      </p:sp>
      <p:pic>
        <p:nvPicPr>
          <p:cNvPr id="5" name="Picture 4">
            <a:extLst>
              <a:ext uri="{FF2B5EF4-FFF2-40B4-BE49-F238E27FC236}">
                <a16:creationId xmlns:a16="http://schemas.microsoft.com/office/drawing/2014/main" id="{B4B0E6D7-6371-912A-240F-1C78950093E6}"/>
              </a:ext>
            </a:extLst>
          </p:cNvPr>
          <p:cNvPicPr>
            <a:picLocks noChangeAspect="1"/>
          </p:cNvPicPr>
          <p:nvPr/>
        </p:nvPicPr>
        <p:blipFill>
          <a:blip r:embed="rId2"/>
          <a:stretch>
            <a:fillRect/>
          </a:stretch>
        </p:blipFill>
        <p:spPr>
          <a:xfrm>
            <a:off x="0" y="4576792"/>
            <a:ext cx="12192000" cy="2281208"/>
          </a:xfrm>
          <a:prstGeom prst="rect">
            <a:avLst/>
          </a:prstGeom>
        </p:spPr>
      </p:pic>
      <p:sp>
        <p:nvSpPr>
          <p:cNvPr id="7" name="TextBox 6">
            <a:extLst>
              <a:ext uri="{FF2B5EF4-FFF2-40B4-BE49-F238E27FC236}">
                <a16:creationId xmlns:a16="http://schemas.microsoft.com/office/drawing/2014/main" id="{D418E2E9-4628-45D9-BBDF-F30483AB99DA}"/>
              </a:ext>
            </a:extLst>
          </p:cNvPr>
          <p:cNvSpPr txBox="1"/>
          <p:nvPr/>
        </p:nvSpPr>
        <p:spPr>
          <a:xfrm>
            <a:off x="312937" y="3780328"/>
            <a:ext cx="11059357" cy="461665"/>
          </a:xfrm>
          <a:prstGeom prst="rect">
            <a:avLst/>
          </a:prstGeom>
          <a:noFill/>
        </p:spPr>
        <p:txBody>
          <a:bodyPr wrap="square">
            <a:spAutoFit/>
          </a:bodyPr>
          <a:lstStyle/>
          <a:p>
            <a:pPr algn="ctr"/>
            <a:r>
              <a:rPr lang="en-IN" sz="2400" b="1" dirty="0"/>
              <a:t>create table name(id int , </a:t>
            </a:r>
            <a:r>
              <a:rPr lang="en-IN" sz="2400" b="1" dirty="0" err="1"/>
              <a:t>first_name</a:t>
            </a:r>
            <a:r>
              <a:rPr lang="en-IN" sz="2400" b="1" dirty="0"/>
              <a:t> varchar(225) unique ,primary key(id));</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26C6E64F-BF85-7894-B9EB-53160A8B9217}"/>
                  </a:ext>
                </a:extLst>
              </p14:cNvPr>
              <p14:cNvContentPartPr/>
              <p14:nvPr/>
            </p14:nvContentPartPr>
            <p14:xfrm>
              <a:off x="479146" y="3574646"/>
              <a:ext cx="681120" cy="737280"/>
            </p14:xfrm>
          </p:contentPart>
        </mc:Choice>
        <mc:Fallback>
          <p:pic>
            <p:nvPicPr>
              <p:cNvPr id="8" name="Ink 7">
                <a:extLst>
                  <a:ext uri="{FF2B5EF4-FFF2-40B4-BE49-F238E27FC236}">
                    <a16:creationId xmlns:a16="http://schemas.microsoft.com/office/drawing/2014/main" id="{26C6E64F-BF85-7894-B9EB-53160A8B9217}"/>
                  </a:ext>
                </a:extLst>
              </p:cNvPr>
              <p:cNvPicPr/>
              <p:nvPr/>
            </p:nvPicPr>
            <p:blipFill>
              <a:blip r:embed="rId4"/>
              <a:stretch>
                <a:fillRect/>
              </a:stretch>
            </p:blipFill>
            <p:spPr>
              <a:xfrm>
                <a:off x="474826" y="3570326"/>
                <a:ext cx="689760" cy="745920"/>
              </a:xfrm>
              <a:prstGeom prst="rect">
                <a:avLst/>
              </a:prstGeom>
            </p:spPr>
          </p:pic>
        </mc:Fallback>
      </mc:AlternateContent>
    </p:spTree>
    <p:extLst>
      <p:ext uri="{BB962C8B-B14F-4D97-AF65-F5344CB8AC3E}">
        <p14:creationId xmlns:p14="http://schemas.microsoft.com/office/powerpoint/2010/main" val="433176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6939A3-4E01-9D41-BD53-91FF7BEFC0E0}"/>
              </a:ext>
            </a:extLst>
          </p:cNvPr>
          <p:cNvPicPr>
            <a:picLocks noChangeAspect="1"/>
          </p:cNvPicPr>
          <p:nvPr/>
        </p:nvPicPr>
        <p:blipFill>
          <a:blip r:embed="rId2"/>
          <a:stretch>
            <a:fillRect/>
          </a:stretch>
        </p:blipFill>
        <p:spPr>
          <a:xfrm>
            <a:off x="313895" y="1889588"/>
            <a:ext cx="11564209" cy="285996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3963EAE-4BF4-76CA-D831-F51C3E7D5999}"/>
                  </a:ext>
                </a:extLst>
              </p14:cNvPr>
              <p14:cNvContentPartPr/>
              <p14:nvPr/>
            </p14:nvContentPartPr>
            <p14:xfrm>
              <a:off x="24393" y="3956788"/>
              <a:ext cx="1308960" cy="847080"/>
            </p14:xfrm>
          </p:contentPart>
        </mc:Choice>
        <mc:Fallback>
          <p:pic>
            <p:nvPicPr>
              <p:cNvPr id="4" name="Ink 3">
                <a:extLst>
                  <a:ext uri="{FF2B5EF4-FFF2-40B4-BE49-F238E27FC236}">
                    <a16:creationId xmlns:a16="http://schemas.microsoft.com/office/drawing/2014/main" id="{83963EAE-4BF4-76CA-D831-F51C3E7D5999}"/>
                  </a:ext>
                </a:extLst>
              </p:cNvPr>
              <p:cNvPicPr/>
              <p:nvPr/>
            </p:nvPicPr>
            <p:blipFill>
              <a:blip r:embed="rId4"/>
              <a:stretch>
                <a:fillRect/>
              </a:stretch>
            </p:blipFill>
            <p:spPr>
              <a:xfrm>
                <a:off x="-11607" y="3920788"/>
                <a:ext cx="1380600" cy="918720"/>
              </a:xfrm>
              <a:prstGeom prst="rect">
                <a:avLst/>
              </a:prstGeom>
            </p:spPr>
          </p:pic>
        </mc:Fallback>
      </mc:AlternateContent>
    </p:spTree>
    <p:extLst>
      <p:ext uri="{BB962C8B-B14F-4D97-AF65-F5344CB8AC3E}">
        <p14:creationId xmlns:p14="http://schemas.microsoft.com/office/powerpoint/2010/main" val="1982067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2BAD-428C-2CAD-48AE-A9582C2A83F4}"/>
              </a:ext>
            </a:extLst>
          </p:cNvPr>
          <p:cNvSpPr>
            <a:spLocks noGrp="1"/>
          </p:cNvSpPr>
          <p:nvPr>
            <p:ph type="title"/>
          </p:nvPr>
        </p:nvSpPr>
        <p:spPr/>
        <p:txBody>
          <a:bodyPr/>
          <a:lstStyle/>
          <a:p>
            <a:r>
              <a:rPr lang="en-IN" dirty="0"/>
              <a:t>CHECK </a:t>
            </a:r>
          </a:p>
        </p:txBody>
      </p:sp>
      <p:sp>
        <p:nvSpPr>
          <p:cNvPr id="3" name="Content Placeholder 2">
            <a:extLst>
              <a:ext uri="{FF2B5EF4-FFF2-40B4-BE49-F238E27FC236}">
                <a16:creationId xmlns:a16="http://schemas.microsoft.com/office/drawing/2014/main" id="{DEF918FD-1B30-EA83-EC5A-F0BB2EBA39C9}"/>
              </a:ext>
            </a:extLst>
          </p:cNvPr>
          <p:cNvSpPr>
            <a:spLocks noGrp="1"/>
          </p:cNvSpPr>
          <p:nvPr>
            <p:ph idx="1"/>
          </p:nvPr>
        </p:nvSpPr>
        <p:spPr/>
        <p:txBody>
          <a:bodyPr/>
          <a:lstStyle/>
          <a:p>
            <a:r>
              <a:rPr lang="en-IN" dirty="0"/>
              <a:t>This is a keyword to check whether a provided condition is satisfied while insertion or updating of a record.</a:t>
            </a:r>
          </a:p>
        </p:txBody>
      </p:sp>
    </p:spTree>
    <p:extLst>
      <p:ext uri="{BB962C8B-B14F-4D97-AF65-F5344CB8AC3E}">
        <p14:creationId xmlns:p14="http://schemas.microsoft.com/office/powerpoint/2010/main" val="3606547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9B44E0-4AED-8EBB-0DAC-F3AC991AF335}"/>
              </a:ext>
            </a:extLst>
          </p:cNvPr>
          <p:cNvPicPr>
            <a:picLocks noChangeAspect="1"/>
          </p:cNvPicPr>
          <p:nvPr/>
        </p:nvPicPr>
        <p:blipFill>
          <a:blip r:embed="rId2"/>
          <a:stretch>
            <a:fillRect/>
          </a:stretch>
        </p:blipFill>
        <p:spPr>
          <a:xfrm>
            <a:off x="2342269" y="0"/>
            <a:ext cx="7507461" cy="6858000"/>
          </a:xfrm>
          <a:prstGeom prst="rect">
            <a:avLst/>
          </a:prstGeom>
        </p:spPr>
      </p:pic>
    </p:spTree>
    <p:extLst>
      <p:ext uri="{BB962C8B-B14F-4D97-AF65-F5344CB8AC3E}">
        <p14:creationId xmlns:p14="http://schemas.microsoft.com/office/powerpoint/2010/main" val="1438185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6C3AA-FB12-F045-F96C-7858A3870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FEAF7-DCFC-032B-F41E-17A9FAD66B32}"/>
              </a:ext>
            </a:extLst>
          </p:cNvPr>
          <p:cNvSpPr>
            <a:spLocks noGrp="1"/>
          </p:cNvSpPr>
          <p:nvPr>
            <p:ph type="title"/>
          </p:nvPr>
        </p:nvSpPr>
        <p:spPr/>
        <p:txBody>
          <a:bodyPr/>
          <a:lstStyle/>
          <a:p>
            <a:r>
              <a:rPr lang="en-IN" dirty="0"/>
              <a:t>DEFAULT </a:t>
            </a:r>
          </a:p>
        </p:txBody>
      </p:sp>
      <p:sp>
        <p:nvSpPr>
          <p:cNvPr id="3" name="Content Placeholder 2">
            <a:extLst>
              <a:ext uri="{FF2B5EF4-FFF2-40B4-BE49-F238E27FC236}">
                <a16:creationId xmlns:a16="http://schemas.microsoft.com/office/drawing/2014/main" id="{D6C9C0DC-4611-34B4-D6B8-6BF65D18C04A}"/>
              </a:ext>
            </a:extLst>
          </p:cNvPr>
          <p:cNvSpPr>
            <a:spLocks noGrp="1"/>
          </p:cNvSpPr>
          <p:nvPr>
            <p:ph idx="1"/>
          </p:nvPr>
        </p:nvSpPr>
        <p:spPr/>
        <p:txBody>
          <a:bodyPr/>
          <a:lstStyle/>
          <a:p>
            <a:r>
              <a:rPr lang="en-IN" dirty="0"/>
              <a:t>This is a keyword to give a default value on insertion if not provided.</a:t>
            </a:r>
          </a:p>
        </p:txBody>
      </p:sp>
      <p:pic>
        <p:nvPicPr>
          <p:cNvPr id="5" name="Picture 4">
            <a:extLst>
              <a:ext uri="{FF2B5EF4-FFF2-40B4-BE49-F238E27FC236}">
                <a16:creationId xmlns:a16="http://schemas.microsoft.com/office/drawing/2014/main" id="{A9E667B8-2B61-3501-7FD7-4B877D97B2F9}"/>
              </a:ext>
            </a:extLst>
          </p:cNvPr>
          <p:cNvPicPr>
            <a:picLocks noChangeAspect="1"/>
          </p:cNvPicPr>
          <p:nvPr/>
        </p:nvPicPr>
        <p:blipFill>
          <a:blip r:embed="rId2"/>
          <a:stretch>
            <a:fillRect/>
          </a:stretch>
        </p:blipFill>
        <p:spPr>
          <a:xfrm>
            <a:off x="1476783" y="2791858"/>
            <a:ext cx="9238434" cy="3543824"/>
          </a:xfrm>
          <a:prstGeom prst="rect">
            <a:avLst/>
          </a:prstGeom>
        </p:spPr>
      </p:pic>
    </p:spTree>
    <p:extLst>
      <p:ext uri="{BB962C8B-B14F-4D97-AF65-F5344CB8AC3E}">
        <p14:creationId xmlns:p14="http://schemas.microsoft.com/office/powerpoint/2010/main" val="4222764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4D05-FC7C-7488-E9D0-681F1BD5FC9A}"/>
              </a:ext>
            </a:extLst>
          </p:cNvPr>
          <p:cNvSpPr>
            <a:spLocks noGrp="1"/>
          </p:cNvSpPr>
          <p:nvPr>
            <p:ph type="title"/>
          </p:nvPr>
        </p:nvSpPr>
        <p:spPr>
          <a:xfrm>
            <a:off x="1444362" y="166556"/>
            <a:ext cx="9238434" cy="857559"/>
          </a:xfrm>
        </p:spPr>
        <p:txBody>
          <a:bodyPr/>
          <a:lstStyle/>
          <a:p>
            <a:pPr algn="ctr"/>
            <a:r>
              <a:rPr lang="en-GB" dirty="0"/>
              <a:t>JOINS</a:t>
            </a:r>
            <a:endParaRPr lang="en-IN" dirty="0"/>
          </a:p>
        </p:txBody>
      </p:sp>
      <p:sp>
        <p:nvSpPr>
          <p:cNvPr id="3" name="Content Placeholder 2">
            <a:extLst>
              <a:ext uri="{FF2B5EF4-FFF2-40B4-BE49-F238E27FC236}">
                <a16:creationId xmlns:a16="http://schemas.microsoft.com/office/drawing/2014/main" id="{A47F492E-2D5A-3AEF-4DFE-1422109B1814}"/>
              </a:ext>
            </a:extLst>
          </p:cNvPr>
          <p:cNvSpPr>
            <a:spLocks noGrp="1"/>
          </p:cNvSpPr>
          <p:nvPr>
            <p:ph idx="1"/>
          </p:nvPr>
        </p:nvSpPr>
        <p:spPr>
          <a:xfrm>
            <a:off x="382001" y="1087514"/>
            <a:ext cx="11363156" cy="3810000"/>
          </a:xfrm>
        </p:spPr>
        <p:txBody>
          <a:bodyPr/>
          <a:lstStyle/>
          <a:p>
            <a:r>
              <a:rPr lang="en-GB" dirty="0"/>
              <a:t>When we have two tables in some </a:t>
            </a:r>
            <a:r>
              <a:rPr lang="en-GB" b="1" u="sng" dirty="0"/>
              <a:t>relation</a:t>
            </a:r>
            <a:r>
              <a:rPr lang="en-GB" dirty="0"/>
              <a:t> by using FK.</a:t>
            </a:r>
          </a:p>
          <a:p>
            <a:r>
              <a:rPr lang="en-GB" dirty="0"/>
              <a:t>By using these tables how can we fetch data is called JOINS.</a:t>
            </a:r>
          </a:p>
          <a:p>
            <a:r>
              <a:rPr lang="en-GB" dirty="0"/>
              <a:t>To apply join there must be a common attribute in both the tables.</a:t>
            </a:r>
          </a:p>
          <a:p>
            <a:pPr marL="0" indent="0">
              <a:buNone/>
            </a:pPr>
            <a:r>
              <a:rPr lang="en-GB" dirty="0"/>
              <a:t>1. INNER JOIN</a:t>
            </a:r>
            <a:r>
              <a:rPr lang="en-GB" u="sng" dirty="0"/>
              <a:t>:  all matching records from both the tables </a:t>
            </a:r>
            <a:endParaRPr lang="en-IN" u="sng" dirty="0"/>
          </a:p>
        </p:txBody>
      </p:sp>
      <p:pic>
        <p:nvPicPr>
          <p:cNvPr id="5" name="Picture 4">
            <a:extLst>
              <a:ext uri="{FF2B5EF4-FFF2-40B4-BE49-F238E27FC236}">
                <a16:creationId xmlns:a16="http://schemas.microsoft.com/office/drawing/2014/main" id="{5157438D-C710-5701-D064-0F2AD8C532C2}"/>
              </a:ext>
            </a:extLst>
          </p:cNvPr>
          <p:cNvPicPr>
            <a:picLocks noChangeAspect="1"/>
          </p:cNvPicPr>
          <p:nvPr/>
        </p:nvPicPr>
        <p:blipFill rotWithShape="1">
          <a:blip r:embed="rId2"/>
          <a:srcRect b="62077"/>
          <a:stretch/>
        </p:blipFill>
        <p:spPr>
          <a:xfrm>
            <a:off x="186561" y="3568824"/>
            <a:ext cx="11754035" cy="2807564"/>
          </a:xfrm>
          <a:prstGeom prst="rect">
            <a:avLst/>
          </a:prstGeom>
        </p:spPr>
      </p:pic>
      <p:pic>
        <p:nvPicPr>
          <p:cNvPr id="6" name="Picture 5">
            <a:extLst>
              <a:ext uri="{FF2B5EF4-FFF2-40B4-BE49-F238E27FC236}">
                <a16:creationId xmlns:a16="http://schemas.microsoft.com/office/drawing/2014/main" id="{A1E4F1F5-49AB-ACA1-312B-28C26605B3A3}"/>
              </a:ext>
            </a:extLst>
          </p:cNvPr>
          <p:cNvPicPr>
            <a:picLocks noChangeAspect="1"/>
          </p:cNvPicPr>
          <p:nvPr/>
        </p:nvPicPr>
        <p:blipFill rotWithShape="1">
          <a:blip r:embed="rId2"/>
          <a:srcRect l="13890" t="44462" r="19685"/>
          <a:stretch/>
        </p:blipFill>
        <p:spPr>
          <a:xfrm>
            <a:off x="8451607" y="1402260"/>
            <a:ext cx="3391270" cy="1851819"/>
          </a:xfrm>
          <a:prstGeom prst="rect">
            <a:avLst/>
          </a:prstGeom>
        </p:spPr>
      </p:pic>
    </p:spTree>
    <p:extLst>
      <p:ext uri="{BB962C8B-B14F-4D97-AF65-F5344CB8AC3E}">
        <p14:creationId xmlns:p14="http://schemas.microsoft.com/office/powerpoint/2010/main" val="31474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71359-4C68-3C7E-4410-41BE43C6C659}"/>
              </a:ext>
            </a:extLst>
          </p:cNvPr>
          <p:cNvPicPr>
            <a:picLocks noChangeAspect="1"/>
          </p:cNvPicPr>
          <p:nvPr/>
        </p:nvPicPr>
        <p:blipFill>
          <a:blip r:embed="rId2"/>
          <a:stretch>
            <a:fillRect/>
          </a:stretch>
        </p:blipFill>
        <p:spPr>
          <a:xfrm>
            <a:off x="0" y="1280923"/>
            <a:ext cx="12192000" cy="4296154"/>
          </a:xfrm>
          <a:prstGeom prst="rect">
            <a:avLst/>
          </a:prstGeom>
        </p:spPr>
      </p:pic>
      <p:sp>
        <p:nvSpPr>
          <p:cNvPr id="4" name="Title 1">
            <a:extLst>
              <a:ext uri="{FF2B5EF4-FFF2-40B4-BE49-F238E27FC236}">
                <a16:creationId xmlns:a16="http://schemas.microsoft.com/office/drawing/2014/main" id="{C7DF0647-9634-EE29-3CC6-0FF36D85DB40}"/>
              </a:ext>
            </a:extLst>
          </p:cNvPr>
          <p:cNvSpPr txBox="1">
            <a:spLocks/>
          </p:cNvSpPr>
          <p:nvPr/>
        </p:nvSpPr>
        <p:spPr>
          <a:xfrm>
            <a:off x="1444362" y="166556"/>
            <a:ext cx="9238434" cy="857559"/>
          </a:xfrm>
          <a:prstGeom prst="rect">
            <a:avLst/>
          </a:prstGeom>
        </p:spPr>
        <p:txBody>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algn="ctr"/>
            <a:r>
              <a:rPr lang="en-GB" dirty="0"/>
              <a:t>INNER JOINS ALTERNATIVE</a:t>
            </a:r>
            <a:endParaRPr lang="en-IN" dirty="0"/>
          </a:p>
        </p:txBody>
      </p:sp>
    </p:spTree>
    <p:extLst>
      <p:ext uri="{BB962C8B-B14F-4D97-AF65-F5344CB8AC3E}">
        <p14:creationId xmlns:p14="http://schemas.microsoft.com/office/powerpoint/2010/main" val="1204365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68DC-16E7-8753-8012-721877EE7E3A}"/>
              </a:ext>
            </a:extLst>
          </p:cNvPr>
          <p:cNvSpPr>
            <a:spLocks noGrp="1"/>
          </p:cNvSpPr>
          <p:nvPr>
            <p:ph type="title"/>
          </p:nvPr>
        </p:nvSpPr>
        <p:spPr>
          <a:xfrm>
            <a:off x="1476783" y="237577"/>
            <a:ext cx="9238434" cy="857559"/>
          </a:xfrm>
        </p:spPr>
        <p:txBody>
          <a:bodyPr/>
          <a:lstStyle/>
          <a:p>
            <a:r>
              <a:rPr lang="en-GB" dirty="0"/>
              <a:t>Left join</a:t>
            </a:r>
            <a:endParaRPr lang="en-IN" dirty="0"/>
          </a:p>
        </p:txBody>
      </p:sp>
      <p:sp>
        <p:nvSpPr>
          <p:cNvPr id="3" name="Content Placeholder 2">
            <a:extLst>
              <a:ext uri="{FF2B5EF4-FFF2-40B4-BE49-F238E27FC236}">
                <a16:creationId xmlns:a16="http://schemas.microsoft.com/office/drawing/2014/main" id="{EEE85700-E7E5-E39C-2A1B-7C483145FA02}"/>
              </a:ext>
            </a:extLst>
          </p:cNvPr>
          <p:cNvSpPr>
            <a:spLocks noGrp="1"/>
          </p:cNvSpPr>
          <p:nvPr>
            <p:ph idx="1"/>
          </p:nvPr>
        </p:nvSpPr>
        <p:spPr>
          <a:xfrm>
            <a:off x="1476783" y="1407226"/>
            <a:ext cx="9238434" cy="3810000"/>
          </a:xfrm>
        </p:spPr>
        <p:txBody>
          <a:bodyPr/>
          <a:lstStyle/>
          <a:p>
            <a:r>
              <a:rPr lang="en-GB" dirty="0"/>
              <a:t>This returns all data from the left table but returns null values for the right table if data does not exist. </a:t>
            </a:r>
          </a:p>
          <a:p>
            <a:r>
              <a:rPr lang="en-GB" dirty="0"/>
              <a:t>First returns matching and then rest of data </a:t>
            </a:r>
            <a:endParaRPr lang="en-IN" dirty="0"/>
          </a:p>
        </p:txBody>
      </p:sp>
      <p:pic>
        <p:nvPicPr>
          <p:cNvPr id="5" name="Picture 4">
            <a:extLst>
              <a:ext uri="{FF2B5EF4-FFF2-40B4-BE49-F238E27FC236}">
                <a16:creationId xmlns:a16="http://schemas.microsoft.com/office/drawing/2014/main" id="{69261F89-1BE7-C095-A3FF-17BBBD78AD04}"/>
              </a:ext>
            </a:extLst>
          </p:cNvPr>
          <p:cNvPicPr>
            <a:picLocks noChangeAspect="1"/>
          </p:cNvPicPr>
          <p:nvPr/>
        </p:nvPicPr>
        <p:blipFill>
          <a:blip r:embed="rId2"/>
          <a:stretch>
            <a:fillRect/>
          </a:stretch>
        </p:blipFill>
        <p:spPr>
          <a:xfrm>
            <a:off x="7872106" y="4181383"/>
            <a:ext cx="4319894" cy="2636294"/>
          </a:xfrm>
          <a:prstGeom prst="rect">
            <a:avLst/>
          </a:prstGeom>
        </p:spPr>
      </p:pic>
      <p:pic>
        <p:nvPicPr>
          <p:cNvPr id="7" name="Picture 6">
            <a:extLst>
              <a:ext uri="{FF2B5EF4-FFF2-40B4-BE49-F238E27FC236}">
                <a16:creationId xmlns:a16="http://schemas.microsoft.com/office/drawing/2014/main" id="{1DEDA2A0-72CA-AF7A-5172-64F614C2CE28}"/>
              </a:ext>
            </a:extLst>
          </p:cNvPr>
          <p:cNvPicPr>
            <a:picLocks noChangeAspect="1"/>
          </p:cNvPicPr>
          <p:nvPr/>
        </p:nvPicPr>
        <p:blipFill>
          <a:blip r:embed="rId3"/>
          <a:stretch>
            <a:fillRect/>
          </a:stretch>
        </p:blipFill>
        <p:spPr>
          <a:xfrm>
            <a:off x="188623" y="2561582"/>
            <a:ext cx="10526594" cy="1886213"/>
          </a:xfrm>
          <a:prstGeom prst="rect">
            <a:avLst/>
          </a:prstGeom>
        </p:spPr>
      </p:pic>
    </p:spTree>
    <p:extLst>
      <p:ext uri="{BB962C8B-B14F-4D97-AF65-F5344CB8AC3E}">
        <p14:creationId xmlns:p14="http://schemas.microsoft.com/office/powerpoint/2010/main" val="3484297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2854F-D1DC-FDC2-54F1-0C32FCAD10A4}"/>
              </a:ext>
            </a:extLst>
          </p:cNvPr>
          <p:cNvPicPr>
            <a:picLocks noChangeAspect="1"/>
          </p:cNvPicPr>
          <p:nvPr/>
        </p:nvPicPr>
        <p:blipFill>
          <a:blip r:embed="rId2"/>
          <a:stretch>
            <a:fillRect/>
          </a:stretch>
        </p:blipFill>
        <p:spPr>
          <a:xfrm>
            <a:off x="1542414" y="337706"/>
            <a:ext cx="9107171" cy="6182588"/>
          </a:xfrm>
          <a:prstGeom prst="rect">
            <a:avLst/>
          </a:prstGeom>
        </p:spPr>
      </p:pic>
    </p:spTree>
    <p:extLst>
      <p:ext uri="{BB962C8B-B14F-4D97-AF65-F5344CB8AC3E}">
        <p14:creationId xmlns:p14="http://schemas.microsoft.com/office/powerpoint/2010/main" val="1355121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20"/>
          <a:stretch/>
        </p:blipFill>
        <p:spPr>
          <a:xfrm>
            <a:off x="143691" y="259886"/>
            <a:ext cx="5760720" cy="6356267"/>
          </a:xfrm>
          <a:prstGeom prst="rect">
            <a:avLst/>
          </a:prstGeom>
        </p:spPr>
      </p:pic>
    </p:spTree>
    <p:extLst>
      <p:ext uri="{BB962C8B-B14F-4D97-AF65-F5344CB8AC3E}">
        <p14:creationId xmlns:p14="http://schemas.microsoft.com/office/powerpoint/2010/main" val="2833291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F7CC9-0FC8-D1A4-17E5-411F5D74F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784D0-0816-78CD-1345-615A6BC23ECE}"/>
              </a:ext>
            </a:extLst>
          </p:cNvPr>
          <p:cNvSpPr>
            <a:spLocks noGrp="1"/>
          </p:cNvSpPr>
          <p:nvPr>
            <p:ph type="title"/>
          </p:nvPr>
        </p:nvSpPr>
        <p:spPr>
          <a:xfrm>
            <a:off x="1476783" y="237577"/>
            <a:ext cx="9238434" cy="857559"/>
          </a:xfrm>
        </p:spPr>
        <p:txBody>
          <a:bodyPr/>
          <a:lstStyle/>
          <a:p>
            <a:r>
              <a:rPr lang="en-GB" dirty="0"/>
              <a:t>RIGHT join</a:t>
            </a:r>
            <a:endParaRPr lang="en-IN" dirty="0"/>
          </a:p>
        </p:txBody>
      </p:sp>
      <p:sp>
        <p:nvSpPr>
          <p:cNvPr id="3" name="Content Placeholder 2">
            <a:extLst>
              <a:ext uri="{FF2B5EF4-FFF2-40B4-BE49-F238E27FC236}">
                <a16:creationId xmlns:a16="http://schemas.microsoft.com/office/drawing/2014/main" id="{D9D5DEBB-F546-C3C5-685A-04CC23DAAC45}"/>
              </a:ext>
            </a:extLst>
          </p:cNvPr>
          <p:cNvSpPr>
            <a:spLocks noGrp="1"/>
          </p:cNvSpPr>
          <p:nvPr>
            <p:ph idx="1"/>
          </p:nvPr>
        </p:nvSpPr>
        <p:spPr>
          <a:xfrm>
            <a:off x="1476783" y="1407226"/>
            <a:ext cx="9238434" cy="3810000"/>
          </a:xfrm>
        </p:spPr>
        <p:txBody>
          <a:bodyPr/>
          <a:lstStyle/>
          <a:p>
            <a:r>
              <a:rPr lang="en-GB" dirty="0"/>
              <a:t>This returns all data from the right table but returns null values for the left table if data does not exist. </a:t>
            </a:r>
          </a:p>
          <a:p>
            <a:r>
              <a:rPr lang="en-GB" dirty="0"/>
              <a:t>First returns matching and then rest of data </a:t>
            </a:r>
            <a:endParaRPr lang="en-IN" dirty="0"/>
          </a:p>
          <a:p>
            <a:endParaRPr lang="en-IN" dirty="0"/>
          </a:p>
        </p:txBody>
      </p:sp>
      <p:pic>
        <p:nvPicPr>
          <p:cNvPr id="6" name="Picture 5">
            <a:extLst>
              <a:ext uri="{FF2B5EF4-FFF2-40B4-BE49-F238E27FC236}">
                <a16:creationId xmlns:a16="http://schemas.microsoft.com/office/drawing/2014/main" id="{5062D297-FB79-5ABC-72F5-9D6480C0E32F}"/>
              </a:ext>
            </a:extLst>
          </p:cNvPr>
          <p:cNvPicPr>
            <a:picLocks noChangeAspect="1"/>
          </p:cNvPicPr>
          <p:nvPr/>
        </p:nvPicPr>
        <p:blipFill>
          <a:blip r:embed="rId2"/>
          <a:stretch>
            <a:fillRect/>
          </a:stretch>
        </p:blipFill>
        <p:spPr>
          <a:xfrm>
            <a:off x="7245042" y="3497802"/>
            <a:ext cx="4946958" cy="3360198"/>
          </a:xfrm>
          <a:prstGeom prst="rect">
            <a:avLst/>
          </a:prstGeom>
        </p:spPr>
      </p:pic>
      <p:pic>
        <p:nvPicPr>
          <p:cNvPr id="9" name="Picture 8">
            <a:extLst>
              <a:ext uri="{FF2B5EF4-FFF2-40B4-BE49-F238E27FC236}">
                <a16:creationId xmlns:a16="http://schemas.microsoft.com/office/drawing/2014/main" id="{A069A07C-223D-272A-F1E2-37A788F3F9DE}"/>
              </a:ext>
            </a:extLst>
          </p:cNvPr>
          <p:cNvPicPr>
            <a:picLocks noChangeAspect="1"/>
          </p:cNvPicPr>
          <p:nvPr/>
        </p:nvPicPr>
        <p:blipFill>
          <a:blip r:embed="rId3"/>
          <a:stretch>
            <a:fillRect/>
          </a:stretch>
        </p:blipFill>
        <p:spPr>
          <a:xfrm>
            <a:off x="1" y="2571441"/>
            <a:ext cx="7918882" cy="1066132"/>
          </a:xfrm>
          <a:prstGeom prst="rect">
            <a:avLst/>
          </a:prstGeom>
        </p:spPr>
      </p:pic>
    </p:spTree>
    <p:extLst>
      <p:ext uri="{BB962C8B-B14F-4D97-AF65-F5344CB8AC3E}">
        <p14:creationId xmlns:p14="http://schemas.microsoft.com/office/powerpoint/2010/main" val="2755341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E1D4D-B285-478A-0020-C10095223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EB548-A4F3-6181-F53A-CA2C6010DF1D}"/>
              </a:ext>
            </a:extLst>
          </p:cNvPr>
          <p:cNvSpPr>
            <a:spLocks noGrp="1"/>
          </p:cNvSpPr>
          <p:nvPr>
            <p:ph type="title"/>
          </p:nvPr>
        </p:nvSpPr>
        <p:spPr>
          <a:xfrm>
            <a:off x="1476783" y="237577"/>
            <a:ext cx="9238434" cy="857559"/>
          </a:xfrm>
        </p:spPr>
        <p:txBody>
          <a:bodyPr/>
          <a:lstStyle/>
          <a:p>
            <a:r>
              <a:rPr lang="en-GB" dirty="0"/>
              <a:t>FULL JOIN</a:t>
            </a:r>
            <a:endParaRPr lang="en-IN" dirty="0"/>
          </a:p>
        </p:txBody>
      </p:sp>
      <p:sp>
        <p:nvSpPr>
          <p:cNvPr id="3" name="Content Placeholder 2">
            <a:extLst>
              <a:ext uri="{FF2B5EF4-FFF2-40B4-BE49-F238E27FC236}">
                <a16:creationId xmlns:a16="http://schemas.microsoft.com/office/drawing/2014/main" id="{F632FAEF-2F47-4FD5-4FB3-FA3D13580A35}"/>
              </a:ext>
            </a:extLst>
          </p:cNvPr>
          <p:cNvSpPr>
            <a:spLocks noGrp="1"/>
          </p:cNvSpPr>
          <p:nvPr>
            <p:ph idx="1"/>
          </p:nvPr>
        </p:nvSpPr>
        <p:spPr>
          <a:xfrm>
            <a:off x="1476783" y="1407226"/>
            <a:ext cx="9238434" cy="3810000"/>
          </a:xfrm>
        </p:spPr>
        <p:txBody>
          <a:bodyPr/>
          <a:lstStyle/>
          <a:p>
            <a:r>
              <a:rPr lang="en-GB" dirty="0"/>
              <a:t>This returns all data from the right table but returns null values for the left table if data does not exist.  AND also returns all data from the left table but returns null values for the right table if data does not exist. </a:t>
            </a:r>
          </a:p>
          <a:p>
            <a:r>
              <a:rPr lang="en-GB" u="sng" dirty="0"/>
              <a:t>UNION</a:t>
            </a:r>
            <a:r>
              <a:rPr lang="en-GB" dirty="0"/>
              <a:t> OF LEFT AND RIGHT JOIN </a:t>
            </a:r>
          </a:p>
          <a:p>
            <a:r>
              <a:rPr lang="en-GB" dirty="0">
                <a:solidFill>
                  <a:srgbClr val="FF0000"/>
                </a:solidFill>
              </a:rPr>
              <a:t>NO KEYWORD LIKE: FULL JOIN  </a:t>
            </a:r>
          </a:p>
          <a:p>
            <a:endParaRPr lang="en-IN" dirty="0"/>
          </a:p>
        </p:txBody>
      </p:sp>
      <p:pic>
        <p:nvPicPr>
          <p:cNvPr id="5" name="Picture 4">
            <a:extLst>
              <a:ext uri="{FF2B5EF4-FFF2-40B4-BE49-F238E27FC236}">
                <a16:creationId xmlns:a16="http://schemas.microsoft.com/office/drawing/2014/main" id="{DFC6220E-4CF2-E510-1F1F-463DA963333F}"/>
              </a:ext>
            </a:extLst>
          </p:cNvPr>
          <p:cNvPicPr>
            <a:picLocks noChangeAspect="1"/>
          </p:cNvPicPr>
          <p:nvPr/>
        </p:nvPicPr>
        <p:blipFill>
          <a:blip r:embed="rId2"/>
          <a:stretch>
            <a:fillRect/>
          </a:stretch>
        </p:blipFill>
        <p:spPr>
          <a:xfrm>
            <a:off x="2560921" y="3736362"/>
            <a:ext cx="7070158" cy="3121638"/>
          </a:xfrm>
          <a:prstGeom prst="rect">
            <a:avLst/>
          </a:prstGeom>
        </p:spPr>
      </p:pic>
    </p:spTree>
    <p:extLst>
      <p:ext uri="{BB962C8B-B14F-4D97-AF65-F5344CB8AC3E}">
        <p14:creationId xmlns:p14="http://schemas.microsoft.com/office/powerpoint/2010/main" val="3458150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C7796-D50C-EAE9-7376-20A0AAB0E518}"/>
              </a:ext>
            </a:extLst>
          </p:cNvPr>
          <p:cNvPicPr>
            <a:picLocks noChangeAspect="1"/>
          </p:cNvPicPr>
          <p:nvPr/>
        </p:nvPicPr>
        <p:blipFill rotWithShape="1">
          <a:blip r:embed="rId2"/>
          <a:srcRect t="3611"/>
          <a:stretch/>
        </p:blipFill>
        <p:spPr>
          <a:xfrm>
            <a:off x="0" y="257452"/>
            <a:ext cx="12192000" cy="1830801"/>
          </a:xfrm>
          <a:prstGeom prst="rect">
            <a:avLst/>
          </a:prstGeom>
        </p:spPr>
      </p:pic>
      <p:pic>
        <p:nvPicPr>
          <p:cNvPr id="5" name="Picture 4">
            <a:extLst>
              <a:ext uri="{FF2B5EF4-FFF2-40B4-BE49-F238E27FC236}">
                <a16:creationId xmlns:a16="http://schemas.microsoft.com/office/drawing/2014/main" id="{375A6805-83EC-571E-2B98-2E8CAF4CC1E1}"/>
              </a:ext>
            </a:extLst>
          </p:cNvPr>
          <p:cNvPicPr>
            <a:picLocks noChangeAspect="1"/>
          </p:cNvPicPr>
          <p:nvPr/>
        </p:nvPicPr>
        <p:blipFill>
          <a:blip r:embed="rId3"/>
          <a:stretch>
            <a:fillRect/>
          </a:stretch>
        </p:blipFill>
        <p:spPr>
          <a:xfrm>
            <a:off x="0" y="2392207"/>
            <a:ext cx="12192000" cy="2073586"/>
          </a:xfrm>
          <a:prstGeom prst="rect">
            <a:avLst/>
          </a:prstGeom>
        </p:spPr>
      </p:pic>
      <p:pic>
        <p:nvPicPr>
          <p:cNvPr id="7" name="Picture 6">
            <a:extLst>
              <a:ext uri="{FF2B5EF4-FFF2-40B4-BE49-F238E27FC236}">
                <a16:creationId xmlns:a16="http://schemas.microsoft.com/office/drawing/2014/main" id="{D67FAC02-C244-A9BF-303C-4BC7F4FFB557}"/>
              </a:ext>
            </a:extLst>
          </p:cNvPr>
          <p:cNvPicPr>
            <a:picLocks noChangeAspect="1"/>
          </p:cNvPicPr>
          <p:nvPr/>
        </p:nvPicPr>
        <p:blipFill>
          <a:blip r:embed="rId4"/>
          <a:stretch>
            <a:fillRect/>
          </a:stretch>
        </p:blipFill>
        <p:spPr>
          <a:xfrm>
            <a:off x="0" y="4672790"/>
            <a:ext cx="12192000" cy="1927758"/>
          </a:xfrm>
          <a:prstGeom prst="rect">
            <a:avLst/>
          </a:prstGeom>
        </p:spPr>
      </p:pic>
    </p:spTree>
    <p:extLst>
      <p:ext uri="{BB962C8B-B14F-4D97-AF65-F5344CB8AC3E}">
        <p14:creationId xmlns:p14="http://schemas.microsoft.com/office/powerpoint/2010/main" val="775726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771FA-5220-77D4-80AB-CC7183C779D8}"/>
              </a:ext>
            </a:extLst>
          </p:cNvPr>
          <p:cNvPicPr>
            <a:picLocks noChangeAspect="1"/>
          </p:cNvPicPr>
          <p:nvPr/>
        </p:nvPicPr>
        <p:blipFill rotWithShape="1">
          <a:blip r:embed="rId2"/>
          <a:srcRect r="5340"/>
          <a:stretch/>
        </p:blipFill>
        <p:spPr>
          <a:xfrm>
            <a:off x="0" y="131971"/>
            <a:ext cx="12148943" cy="1838872"/>
          </a:xfrm>
          <a:prstGeom prst="rect">
            <a:avLst/>
          </a:prstGeom>
        </p:spPr>
      </p:pic>
    </p:spTree>
    <p:extLst>
      <p:ext uri="{BB962C8B-B14F-4D97-AF65-F5344CB8AC3E}">
        <p14:creationId xmlns:p14="http://schemas.microsoft.com/office/powerpoint/2010/main" val="347839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FC7AA-9F4A-B740-E954-0D651F781604}"/>
              </a:ext>
            </a:extLst>
          </p:cNvPr>
          <p:cNvPicPr>
            <a:picLocks noChangeAspect="1"/>
          </p:cNvPicPr>
          <p:nvPr/>
        </p:nvPicPr>
        <p:blipFill>
          <a:blip r:embed="rId2"/>
          <a:stretch>
            <a:fillRect/>
          </a:stretch>
        </p:blipFill>
        <p:spPr>
          <a:xfrm>
            <a:off x="805543" y="0"/>
            <a:ext cx="10580914"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31D0827-75E0-7AE7-9BC8-B542F7F53770}"/>
                  </a:ext>
                </a:extLst>
              </p14:cNvPr>
              <p14:cNvContentPartPr/>
              <p14:nvPr/>
            </p14:nvContentPartPr>
            <p14:xfrm>
              <a:off x="5494953" y="1233388"/>
              <a:ext cx="3153240" cy="303480"/>
            </p14:xfrm>
          </p:contentPart>
        </mc:Choice>
        <mc:Fallback>
          <p:pic>
            <p:nvPicPr>
              <p:cNvPr id="5" name="Ink 4">
                <a:extLst>
                  <a:ext uri="{FF2B5EF4-FFF2-40B4-BE49-F238E27FC236}">
                    <a16:creationId xmlns:a16="http://schemas.microsoft.com/office/drawing/2014/main" id="{731D0827-75E0-7AE7-9BC8-B542F7F53770}"/>
                  </a:ext>
                </a:extLst>
              </p:cNvPr>
              <p:cNvPicPr/>
              <p:nvPr/>
            </p:nvPicPr>
            <p:blipFill>
              <a:blip r:embed="rId4"/>
              <a:stretch>
                <a:fillRect/>
              </a:stretch>
            </p:blipFill>
            <p:spPr>
              <a:xfrm>
                <a:off x="5458953" y="1197388"/>
                <a:ext cx="3224880" cy="375120"/>
              </a:xfrm>
              <a:prstGeom prst="rect">
                <a:avLst/>
              </a:prstGeom>
            </p:spPr>
          </p:pic>
        </mc:Fallback>
      </mc:AlternateContent>
    </p:spTree>
    <p:extLst>
      <p:ext uri="{BB962C8B-B14F-4D97-AF65-F5344CB8AC3E}">
        <p14:creationId xmlns:p14="http://schemas.microsoft.com/office/powerpoint/2010/main" val="4055277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FEAE0A-F020-C5C8-D0F5-66D25CEBE1B4}"/>
              </a:ext>
            </a:extLst>
          </p:cNvPr>
          <p:cNvSpPr txBox="1"/>
          <p:nvPr/>
        </p:nvSpPr>
        <p:spPr>
          <a:xfrm>
            <a:off x="319596" y="390617"/>
            <a:ext cx="11478827" cy="646331"/>
          </a:xfrm>
          <a:prstGeom prst="rect">
            <a:avLst/>
          </a:prstGeom>
          <a:noFill/>
        </p:spPr>
        <p:txBody>
          <a:bodyPr wrap="square" rtlCol="0">
            <a:spAutoFit/>
          </a:bodyPr>
          <a:lstStyle/>
          <a:p>
            <a:r>
              <a:rPr lang="en-GB" dirty="0"/>
              <a:t>SELF-JOIN: it is a join which is not have any relation with any table, in fact it is a relation with itself.</a:t>
            </a:r>
          </a:p>
          <a:p>
            <a:endParaRPr lang="en-IN" dirty="0"/>
          </a:p>
        </p:txBody>
      </p:sp>
      <p:pic>
        <p:nvPicPr>
          <p:cNvPr id="4" name="Picture 3">
            <a:extLst>
              <a:ext uri="{FF2B5EF4-FFF2-40B4-BE49-F238E27FC236}">
                <a16:creationId xmlns:a16="http://schemas.microsoft.com/office/drawing/2014/main" id="{45611BC9-6AEB-6D38-2655-19F36E11DBEC}"/>
              </a:ext>
            </a:extLst>
          </p:cNvPr>
          <p:cNvPicPr>
            <a:picLocks noChangeAspect="1"/>
          </p:cNvPicPr>
          <p:nvPr/>
        </p:nvPicPr>
        <p:blipFill rotWithShape="1">
          <a:blip r:embed="rId2"/>
          <a:srcRect l="1855" t="28479"/>
          <a:stretch/>
        </p:blipFill>
        <p:spPr>
          <a:xfrm>
            <a:off x="1420427" y="1402670"/>
            <a:ext cx="8934107" cy="4904913"/>
          </a:xfrm>
          <a:prstGeom prst="rect">
            <a:avLst/>
          </a:prstGeom>
        </p:spPr>
      </p:pic>
    </p:spTree>
    <p:extLst>
      <p:ext uri="{BB962C8B-B14F-4D97-AF65-F5344CB8AC3E}">
        <p14:creationId xmlns:p14="http://schemas.microsoft.com/office/powerpoint/2010/main" val="2392083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3CB6EA-4441-F418-266D-B6439B535757}"/>
              </a:ext>
            </a:extLst>
          </p:cNvPr>
          <p:cNvSpPr txBox="1"/>
          <p:nvPr/>
        </p:nvSpPr>
        <p:spPr>
          <a:xfrm>
            <a:off x="221942" y="257453"/>
            <a:ext cx="11603114" cy="6463308"/>
          </a:xfrm>
          <a:prstGeom prst="rect">
            <a:avLst/>
          </a:prstGeom>
          <a:noFill/>
        </p:spPr>
        <p:txBody>
          <a:bodyPr wrap="square">
            <a:spAutoFit/>
          </a:bodyPr>
          <a:lstStyle/>
          <a:p>
            <a:r>
              <a:rPr lang="en-GB" b="0" i="0" dirty="0">
                <a:effectLst/>
                <a:latin typeface="Google Sans"/>
              </a:rPr>
              <a:t>A self-join allows you to connect a table to itself; it helps compare rows inside the same database or search hierarchical data. </a:t>
            </a:r>
          </a:p>
          <a:p>
            <a:endParaRPr lang="en-GB" dirty="0">
              <a:latin typeface="Google Sans"/>
            </a:endParaRPr>
          </a:p>
          <a:p>
            <a:pPr algn="l"/>
            <a:r>
              <a:rPr lang="en-GB" b="1" i="0" u="sng" dirty="0">
                <a:effectLst/>
                <a:latin typeface="var(--wp--preset--font-family--authenticsans)"/>
              </a:rPr>
              <a:t>Applications of Self Joins</a:t>
            </a:r>
          </a:p>
          <a:p>
            <a:pPr algn="l"/>
            <a:endParaRPr lang="en-GB" b="1" i="0" dirty="0">
              <a:effectLst/>
              <a:latin typeface="var(--wp--preset--font-family--authenticsans)"/>
            </a:endParaRPr>
          </a:p>
          <a:p>
            <a:pPr algn="l"/>
            <a:r>
              <a:rPr lang="en-GB" dirty="0">
                <a:latin typeface="SourceSerifPro"/>
              </a:rPr>
              <a:t>C</a:t>
            </a:r>
            <a:r>
              <a:rPr lang="en-GB" b="0" i="0" dirty="0">
                <a:effectLst/>
                <a:latin typeface="SourceSerifPro"/>
              </a:rPr>
              <a:t>ommon scenarios where self-joins can be helpful:</a:t>
            </a:r>
          </a:p>
          <a:p>
            <a:pPr algn="l"/>
            <a:endParaRPr lang="en-GB" b="0" i="0" dirty="0">
              <a:effectLst/>
              <a:latin typeface="SourceSerifPro"/>
            </a:endParaRPr>
          </a:p>
          <a:p>
            <a:pPr algn="l">
              <a:buFont typeface="Arial" panose="020B0604020202020204" pitchFamily="34" charset="0"/>
              <a:buChar char="•"/>
            </a:pPr>
            <a:r>
              <a:rPr lang="en-GB" b="1" i="0" dirty="0">
                <a:effectLst/>
                <a:latin typeface="SourceSerifPro"/>
              </a:rPr>
              <a:t>Managing hierarchical data:</a:t>
            </a:r>
            <a:r>
              <a:rPr lang="en-GB" b="0" i="0" dirty="0">
                <a:effectLst/>
                <a:latin typeface="SourceSerifPro"/>
              </a:rPr>
              <a:t> Self-joins represent hierarchical relationships, such as organizational charts, product categories, or file systems. By joining a table to itself, you can retrieve parent-child relationships and navigate through the hierarchy.</a:t>
            </a:r>
          </a:p>
          <a:p>
            <a:pPr algn="l">
              <a:buFont typeface="Arial" panose="020B0604020202020204" pitchFamily="34" charset="0"/>
              <a:buChar char="•"/>
            </a:pPr>
            <a:endParaRPr lang="en-GB" b="1" i="0" dirty="0">
              <a:effectLst/>
              <a:latin typeface="SourceSerifPro"/>
            </a:endParaRPr>
          </a:p>
          <a:p>
            <a:pPr algn="l">
              <a:buFont typeface="Arial" panose="020B0604020202020204" pitchFamily="34" charset="0"/>
              <a:buChar char="•"/>
            </a:pPr>
            <a:r>
              <a:rPr lang="en-GB" b="1" i="0" dirty="0">
                <a:effectLst/>
                <a:latin typeface="SourceSerifPro"/>
              </a:rPr>
              <a:t>Employee-Manager relationships</a:t>
            </a:r>
            <a:r>
              <a:rPr lang="en-GB" b="0" i="0" dirty="0">
                <a:effectLst/>
                <a:latin typeface="SourceSerifPro"/>
              </a:rPr>
              <a:t>: In an employee database, self-joins be used to retrieve information about employees and their managers. By comparing the employee ID with the manager ID within the same table, you can identify the reporting structure and gather details about managers and their subordinates.</a:t>
            </a:r>
          </a:p>
          <a:p>
            <a:pPr algn="l"/>
            <a:endParaRPr lang="en-GB" b="0" i="0" dirty="0">
              <a:effectLst/>
              <a:latin typeface="SourceSerifPro"/>
            </a:endParaRPr>
          </a:p>
          <a:p>
            <a:pPr algn="l">
              <a:buFont typeface="Arial" panose="020B0604020202020204" pitchFamily="34" charset="0"/>
              <a:buChar char="•"/>
            </a:pPr>
            <a:r>
              <a:rPr lang="en-GB" b="1" i="0" dirty="0">
                <a:effectLst/>
                <a:latin typeface="SourceSerifPro"/>
              </a:rPr>
              <a:t>Network analysis</a:t>
            </a:r>
            <a:r>
              <a:rPr lang="en-GB" b="0" i="0" dirty="0">
                <a:effectLst/>
                <a:latin typeface="SourceSerifPro"/>
              </a:rPr>
              <a:t>: Self-joins can be employed in network analysis scenarios. For example, if you have a table representing connections between users in a social network, a self-join can help identify common connections, mutual friends, or indirect relationships between users like on Facebook and Instagram.</a:t>
            </a:r>
          </a:p>
          <a:p>
            <a:pPr algn="l"/>
            <a:endParaRPr lang="en-GB" b="0" i="0" dirty="0">
              <a:effectLst/>
              <a:latin typeface="SourceSerifPro"/>
            </a:endParaRPr>
          </a:p>
          <a:p>
            <a:pPr algn="l">
              <a:buFont typeface="Arial" panose="020B0604020202020204" pitchFamily="34" charset="0"/>
              <a:buChar char="•"/>
            </a:pPr>
            <a:r>
              <a:rPr lang="en-GB" b="1" i="0" dirty="0">
                <a:effectLst/>
                <a:latin typeface="SourceSerifPro"/>
              </a:rPr>
              <a:t>Comparing related records</a:t>
            </a:r>
            <a:r>
              <a:rPr lang="en-GB" b="0" i="0" dirty="0">
                <a:effectLst/>
                <a:latin typeface="SourceSerifPro"/>
              </a:rPr>
              <a:t>: Self-joins also enable the comparison of related records within a table. For example, you can compare sales records of customers with the same postal code or find customers who have made multiple purchases over a specific period.</a:t>
            </a:r>
          </a:p>
          <a:p>
            <a:endParaRPr lang="en-IN" dirty="0"/>
          </a:p>
        </p:txBody>
      </p:sp>
    </p:spTree>
    <p:extLst>
      <p:ext uri="{BB962C8B-B14F-4D97-AF65-F5344CB8AC3E}">
        <p14:creationId xmlns:p14="http://schemas.microsoft.com/office/powerpoint/2010/main" val="221229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257" y="326571"/>
            <a:ext cx="11064240" cy="1754326"/>
          </a:xfrm>
          <a:prstGeom prst="rect">
            <a:avLst/>
          </a:prstGeom>
          <a:noFill/>
        </p:spPr>
        <p:txBody>
          <a:bodyPr wrap="square" rtlCol="0">
            <a:spAutoFit/>
          </a:bodyPr>
          <a:lstStyle/>
          <a:p>
            <a:r>
              <a:rPr lang="en-US" dirty="0"/>
              <a:t>Data type: to store data in which form</a:t>
            </a:r>
          </a:p>
          <a:p>
            <a:endParaRPr lang="en-US" dirty="0"/>
          </a:p>
          <a:p>
            <a:pPr marL="342900" indent="-342900">
              <a:buAutoNum type="arabicPeriod"/>
            </a:pPr>
            <a:r>
              <a:rPr lang="en-US" dirty="0"/>
              <a:t>Char   :   fixed size    				</a:t>
            </a:r>
            <a:r>
              <a:rPr lang="en-US" dirty="0" err="1"/>
              <a:t>eg</a:t>
            </a:r>
            <a:r>
              <a:rPr lang="en-US" dirty="0"/>
              <a:t>: array in java of fixed size</a:t>
            </a:r>
          </a:p>
          <a:p>
            <a:pPr marL="342900" indent="-342900">
              <a:buAutoNum type="arabicPeriod"/>
            </a:pPr>
            <a:r>
              <a:rPr lang="en-US" dirty="0"/>
              <a:t>Varchar : variable size   	</a:t>
            </a:r>
            <a:r>
              <a:rPr lang="en-US" dirty="0" err="1"/>
              <a:t>eg</a:t>
            </a:r>
            <a:r>
              <a:rPr lang="en-US" dirty="0"/>
              <a:t>: </a:t>
            </a:r>
            <a:r>
              <a:rPr lang="en-US" dirty="0" err="1"/>
              <a:t>arrayList</a:t>
            </a:r>
            <a:r>
              <a:rPr lang="en-US" dirty="0"/>
              <a:t> in java (according to need :space efficient approach)</a:t>
            </a:r>
          </a:p>
          <a:p>
            <a:pPr marL="342900" indent="-342900">
              <a:buAutoNum type="arabicPeriod"/>
            </a:pPr>
            <a:r>
              <a:rPr lang="en-US" dirty="0"/>
              <a:t>Text : similar to varchar but with more space .</a:t>
            </a:r>
          </a:p>
          <a:p>
            <a:pPr marL="342900" indent="-342900">
              <a:buAutoNum type="arabicPeriod"/>
            </a:pPr>
            <a:endParaRPr lang="en-US" dirty="0"/>
          </a:p>
        </p:txBody>
      </p:sp>
      <p:pic>
        <p:nvPicPr>
          <p:cNvPr id="3" name="Picture 2"/>
          <p:cNvPicPr>
            <a:picLocks noChangeAspect="1"/>
          </p:cNvPicPr>
          <p:nvPr/>
        </p:nvPicPr>
        <p:blipFill>
          <a:blip r:embed="rId2"/>
          <a:stretch>
            <a:fillRect/>
          </a:stretch>
        </p:blipFill>
        <p:spPr>
          <a:xfrm>
            <a:off x="1009514" y="2856639"/>
            <a:ext cx="9754961" cy="2581635"/>
          </a:xfrm>
          <a:prstGeom prst="rect">
            <a:avLst/>
          </a:prstGeom>
        </p:spPr>
      </p:pic>
    </p:spTree>
    <p:extLst>
      <p:ext uri="{BB962C8B-B14F-4D97-AF65-F5344CB8AC3E}">
        <p14:creationId xmlns:p14="http://schemas.microsoft.com/office/powerpoint/2010/main" val="878820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 y="274320"/>
            <a:ext cx="11573692" cy="923330"/>
          </a:xfrm>
          <a:prstGeom prst="rect">
            <a:avLst/>
          </a:prstGeom>
          <a:noFill/>
        </p:spPr>
        <p:txBody>
          <a:bodyPr wrap="square" rtlCol="0">
            <a:spAutoFit/>
          </a:bodyPr>
          <a:lstStyle/>
          <a:p>
            <a:r>
              <a:rPr lang="en-US" dirty="0"/>
              <a:t>Any type of file being stored in bits format is the most efficient way of storing data if we don’t have any cloud service for storing data.</a:t>
            </a:r>
          </a:p>
          <a:p>
            <a:pPr marL="342900" indent="-342900">
              <a:buAutoNum type="arabicPeriod"/>
            </a:pPr>
            <a:r>
              <a:rPr lang="en-US" dirty="0"/>
              <a:t>BLOB : bulky file </a:t>
            </a:r>
          </a:p>
        </p:txBody>
      </p:sp>
      <p:pic>
        <p:nvPicPr>
          <p:cNvPr id="3" name="Picture 2"/>
          <p:cNvPicPr>
            <a:picLocks noChangeAspect="1"/>
          </p:cNvPicPr>
          <p:nvPr/>
        </p:nvPicPr>
        <p:blipFill>
          <a:blip r:embed="rId2"/>
          <a:stretch>
            <a:fillRect/>
          </a:stretch>
        </p:blipFill>
        <p:spPr>
          <a:xfrm>
            <a:off x="650396" y="1361914"/>
            <a:ext cx="10107436" cy="2305372"/>
          </a:xfrm>
          <a:prstGeom prst="rect">
            <a:avLst/>
          </a:prstGeom>
        </p:spPr>
      </p:pic>
    </p:spTree>
    <p:extLst>
      <p:ext uri="{BB962C8B-B14F-4D97-AF65-F5344CB8AC3E}">
        <p14:creationId xmlns:p14="http://schemas.microsoft.com/office/powerpoint/2010/main" val="998927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2994" y="163381"/>
            <a:ext cx="9135750" cy="2534004"/>
          </a:xfrm>
          <a:prstGeom prst="rect">
            <a:avLst/>
          </a:prstGeom>
        </p:spPr>
      </p:pic>
      <p:pic>
        <p:nvPicPr>
          <p:cNvPr id="3" name="Picture 2"/>
          <p:cNvPicPr>
            <a:picLocks noChangeAspect="1"/>
          </p:cNvPicPr>
          <p:nvPr/>
        </p:nvPicPr>
        <p:blipFill rotWithShape="1">
          <a:blip r:embed="rId3"/>
          <a:srcRect l="1190"/>
          <a:stretch/>
        </p:blipFill>
        <p:spPr>
          <a:xfrm>
            <a:off x="1532709" y="4408508"/>
            <a:ext cx="8876429" cy="1019317"/>
          </a:xfrm>
          <a:prstGeom prst="rect">
            <a:avLst/>
          </a:prstGeom>
        </p:spPr>
      </p:pic>
      <p:pic>
        <p:nvPicPr>
          <p:cNvPr id="4" name="Picture 3"/>
          <p:cNvPicPr>
            <a:picLocks noChangeAspect="1"/>
          </p:cNvPicPr>
          <p:nvPr/>
        </p:nvPicPr>
        <p:blipFill rotWithShape="1">
          <a:blip r:embed="rId4"/>
          <a:srcRect r="9687" b="87246"/>
          <a:stretch/>
        </p:blipFill>
        <p:spPr>
          <a:xfrm>
            <a:off x="1532709" y="5427825"/>
            <a:ext cx="8896035" cy="541902"/>
          </a:xfrm>
          <a:prstGeom prst="rect">
            <a:avLst/>
          </a:prstGeom>
        </p:spPr>
      </p:pic>
    </p:spTree>
    <p:extLst>
      <p:ext uri="{BB962C8B-B14F-4D97-AF65-F5344CB8AC3E}">
        <p14:creationId xmlns:p14="http://schemas.microsoft.com/office/powerpoint/2010/main" val="58986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2952"/>
          <a:stretch/>
        </p:blipFill>
        <p:spPr>
          <a:xfrm>
            <a:off x="1131699" y="287383"/>
            <a:ext cx="9850225" cy="3698445"/>
          </a:xfrm>
          <a:prstGeom prst="rect">
            <a:avLst/>
          </a:prstGeom>
        </p:spPr>
      </p:pic>
      <p:sp>
        <p:nvSpPr>
          <p:cNvPr id="3" name="TextBox 2"/>
          <p:cNvSpPr txBox="1"/>
          <p:nvPr/>
        </p:nvSpPr>
        <p:spPr>
          <a:xfrm>
            <a:off x="8961120" y="2136605"/>
            <a:ext cx="2020804" cy="369332"/>
          </a:xfrm>
          <a:prstGeom prst="rect">
            <a:avLst/>
          </a:prstGeom>
          <a:noFill/>
        </p:spPr>
        <p:txBody>
          <a:bodyPr wrap="square" rtlCol="0">
            <a:spAutoFit/>
          </a:bodyPr>
          <a:lstStyle/>
          <a:p>
            <a:r>
              <a:rPr lang="en-US" dirty="0">
                <a:solidFill>
                  <a:schemeClr val="bg1"/>
                </a:solidFill>
              </a:rPr>
              <a:t>A set of values </a:t>
            </a:r>
          </a:p>
        </p:txBody>
      </p:sp>
      <p:sp>
        <p:nvSpPr>
          <p:cNvPr id="4" name="TextBox 3"/>
          <p:cNvSpPr txBox="1"/>
          <p:nvPr/>
        </p:nvSpPr>
        <p:spPr>
          <a:xfrm>
            <a:off x="535577" y="4271554"/>
            <a:ext cx="10816046" cy="2031325"/>
          </a:xfrm>
          <a:prstGeom prst="rect">
            <a:avLst/>
          </a:prstGeom>
          <a:noFill/>
        </p:spPr>
        <p:txBody>
          <a:bodyPr wrap="square" rtlCol="0">
            <a:spAutoFit/>
          </a:bodyPr>
          <a:lstStyle/>
          <a:p>
            <a:r>
              <a:rPr lang="en-US" dirty="0" err="1"/>
              <a:t>Enum</a:t>
            </a:r>
            <a:r>
              <a:rPr lang="en-US" dirty="0"/>
              <a:t> : one value at a time </a:t>
            </a:r>
          </a:p>
          <a:p>
            <a:r>
              <a:rPr lang="en-US" dirty="0"/>
              <a:t>Set : set of values can be assigned at a time .</a:t>
            </a:r>
          </a:p>
          <a:p>
            <a:endParaRPr lang="en-US" dirty="0"/>
          </a:p>
          <a:p>
            <a:endParaRPr lang="en-US" dirty="0"/>
          </a:p>
          <a:p>
            <a:r>
              <a:rPr lang="en-US" dirty="0"/>
              <a:t>**Values can also be unsigned e.g., INT UNSIGNED.</a:t>
            </a:r>
          </a:p>
          <a:p>
            <a:endParaRPr lang="en-US" dirty="0"/>
          </a:p>
          <a:p>
            <a:r>
              <a:rPr lang="en-US" dirty="0"/>
              <a:t>JSON : key value pair of data .  As a object </a:t>
            </a:r>
          </a:p>
        </p:txBody>
      </p:sp>
    </p:spTree>
    <p:extLst>
      <p:ext uri="{BB962C8B-B14F-4D97-AF65-F5344CB8AC3E}">
        <p14:creationId xmlns:p14="http://schemas.microsoft.com/office/powerpoint/2010/main" val="1717122212"/>
      </p:ext>
    </p:extLst>
  </p:cSld>
  <p:clrMapOvr>
    <a:masterClrMapping/>
  </p:clrMapOvr>
</p:sld>
</file>

<file path=ppt/theme/theme1.xml><?xml version="1.0" encoding="utf-8"?>
<a:theme xmlns:a="http://schemas.openxmlformats.org/drawingml/2006/main" name="PortalVTI">
  <a:themeElements>
    <a:clrScheme name="AnalogousFromRegularSeedLeftStep">
      <a:dk1>
        <a:srgbClr val="000000"/>
      </a:dk1>
      <a:lt1>
        <a:srgbClr val="FFFFFF"/>
      </a:lt1>
      <a:dk2>
        <a:srgbClr val="1C2B32"/>
      </a:dk2>
      <a:lt2>
        <a:srgbClr val="F0F3F3"/>
      </a:lt2>
      <a:accent1>
        <a:srgbClr val="C34D58"/>
      </a:accent1>
      <a:accent2>
        <a:srgbClr val="B13B78"/>
      </a:accent2>
      <a:accent3>
        <a:srgbClr val="C34DBB"/>
      </a:accent3>
      <a:accent4>
        <a:srgbClr val="883BB1"/>
      </a:accent4>
      <a:accent5>
        <a:srgbClr val="694DC3"/>
      </a:accent5>
      <a:accent6>
        <a:srgbClr val="3F54B3"/>
      </a:accent6>
      <a:hlink>
        <a:srgbClr val="339B91"/>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813</TotalTime>
  <Words>1307</Words>
  <Application>Microsoft Office PowerPoint</Application>
  <PresentationFormat>Widescreen</PresentationFormat>
  <Paragraphs>133</Paragraphs>
  <Slides>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Google Sans</vt:lpstr>
      <vt:lpstr>Lato</vt:lpstr>
      <vt:lpstr>SourceSerifPro</vt:lpstr>
      <vt:lpstr>Trade Gothic Next Cond</vt:lpstr>
      <vt:lpstr>Trade Gothic Next Light</vt:lpstr>
      <vt:lpstr>var(--wp--preset--font-family--authenticsans)</vt:lpstr>
      <vt:lpstr>PortalVTI</vt:lpstr>
      <vt:lpstr>SQL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Transaction  </vt:lpstr>
      <vt:lpstr>Q.4: What is meant by schedules of transactions in DBMS?</vt:lpstr>
      <vt:lpstr>PowerPoint Presentation</vt:lpstr>
      <vt:lpstr>PowerPoint Presentation</vt:lpstr>
      <vt:lpstr>PowerPoint Presentation</vt:lpstr>
      <vt:lpstr>REGEX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Fk key should be pk in its table ?</vt:lpstr>
      <vt:lpstr>PowerPoint Presentation</vt:lpstr>
      <vt:lpstr>UNIQUE KEY</vt:lpstr>
      <vt:lpstr>PowerPoint Presentation</vt:lpstr>
      <vt:lpstr>CHECK </vt:lpstr>
      <vt:lpstr>PowerPoint Presentation</vt:lpstr>
      <vt:lpstr>DEFAULT </vt:lpstr>
      <vt:lpstr>JOINS</vt:lpstr>
      <vt:lpstr>PowerPoint Presentation</vt:lpstr>
      <vt:lpstr>Left join</vt:lpstr>
      <vt:lpstr>PowerPoint Presentation</vt:lpstr>
      <vt:lpstr>RIGHT join</vt:lpstr>
      <vt:lpstr>FULL JOIN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COMMANDS</dc:title>
  <dc:creator>neha tiwari</dc:creator>
  <cp:lastModifiedBy>neha tiwari</cp:lastModifiedBy>
  <cp:revision>151</cp:revision>
  <dcterms:created xsi:type="dcterms:W3CDTF">2024-02-29T01:38:08Z</dcterms:created>
  <dcterms:modified xsi:type="dcterms:W3CDTF">2024-03-04T01:41:59Z</dcterms:modified>
</cp:coreProperties>
</file>